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3" r:id="rId1"/>
  </p:sldMasterIdLst>
  <p:notesMasterIdLst>
    <p:notesMasterId r:id="rId18"/>
  </p:notesMasterIdLst>
  <p:handoutMasterIdLst>
    <p:handoutMasterId r:id="rId19"/>
  </p:handoutMasterIdLst>
  <p:sldIdLst>
    <p:sldId id="402" r:id="rId2"/>
    <p:sldId id="809" r:id="rId3"/>
    <p:sldId id="368" r:id="rId4"/>
    <p:sldId id="813" r:id="rId5"/>
    <p:sldId id="814" r:id="rId6"/>
    <p:sldId id="770" r:id="rId7"/>
    <p:sldId id="815" r:id="rId8"/>
    <p:sldId id="816" r:id="rId9"/>
    <p:sldId id="824" r:id="rId10"/>
    <p:sldId id="823" r:id="rId11"/>
    <p:sldId id="817" r:id="rId12"/>
    <p:sldId id="818" r:id="rId13"/>
    <p:sldId id="819" r:id="rId14"/>
    <p:sldId id="820" r:id="rId15"/>
    <p:sldId id="821" r:id="rId16"/>
    <p:sldId id="82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8C85"/>
    <a:srgbClr val="FFBBB1"/>
    <a:srgbClr val="FF85FF"/>
    <a:srgbClr val="E9EBF5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30" autoAdjust="0"/>
    <p:restoredTop sz="87891" autoAdjust="0"/>
  </p:normalViewPr>
  <p:slideViewPr>
    <p:cSldViewPr snapToGrid="0" snapToObjects="1" showGuides="1">
      <p:cViewPr>
        <p:scale>
          <a:sx n="93" d="100"/>
          <a:sy n="93" d="100"/>
        </p:scale>
        <p:origin x="424" y="9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A7A17-B0E1-7340-BA27-DD2AB9B55580}" type="datetimeFigureOut">
              <a:rPr lang="en-US" smtClean="0"/>
              <a:t>1/30/19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1D09FA-C55A-F94E-9171-27FD37017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194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5.tiff>
</file>

<file path=ppt/media/image2.jpeg>
</file>

<file path=ppt/media/image3.png>
</file>

<file path=ppt/media/image4.tiff>
</file>

<file path=ppt/media/image5.tiff>
</file>

<file path=ppt/media/image6.tiff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Helvetica Neue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Helvetica Neue Regular" charset="0"/>
              </a:defRPr>
            </a:lvl1pPr>
          </a:lstStyle>
          <a:p>
            <a:fld id="{E79F04AE-50C4-9448-A90C-6014DA8721B5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Helvetica Neue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Helvetica Neue Regular" charset="0"/>
              </a:defRPr>
            </a:lvl1pPr>
          </a:lstStyle>
          <a:p>
            <a:fld id="{2032B9E8-698A-8948-9227-39339D2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862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Helvetica Neue Regular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786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833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769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045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792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107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uFillTx/>
              </a:defRPr>
            </a:lvl1pPr>
            <a:lvl2pPr marL="457189" indent="0" algn="ctr">
              <a:buNone/>
              <a:defRPr sz="2000">
                <a:uFillTx/>
              </a:defRPr>
            </a:lvl2pPr>
            <a:lvl3pPr marL="914377" indent="0" algn="ctr">
              <a:buNone/>
              <a:defRPr sz="1800">
                <a:uFillTx/>
              </a:defRPr>
            </a:lvl3pPr>
            <a:lvl4pPr marL="1371566" indent="0" algn="ctr">
              <a:buNone/>
              <a:defRPr sz="1600">
                <a:uFillTx/>
              </a:defRPr>
            </a:lvl4pPr>
            <a:lvl5pPr marL="1828754" indent="0" algn="ctr">
              <a:buNone/>
              <a:defRPr sz="1600">
                <a:uFillTx/>
              </a:defRPr>
            </a:lvl5pPr>
            <a:lvl6pPr marL="2285943" indent="0" algn="ctr">
              <a:buNone/>
              <a:defRPr sz="1600">
                <a:uFillTx/>
              </a:defRPr>
            </a:lvl6pPr>
            <a:lvl7pPr marL="2743131" indent="0" algn="ctr">
              <a:buNone/>
              <a:defRPr sz="1600">
                <a:uFillTx/>
              </a:defRPr>
            </a:lvl7pPr>
            <a:lvl8pPr marL="3200320" indent="0" algn="ctr">
              <a:buNone/>
              <a:defRPr sz="1600">
                <a:uFillTx/>
              </a:defRPr>
            </a:lvl8pPr>
            <a:lvl9pPr marL="3657509" indent="0" algn="ctr">
              <a:buNone/>
              <a:defRPr sz="1600">
                <a:uFillTx/>
              </a:defRPr>
            </a:lvl9pPr>
          </a:lstStyle>
          <a:p>
            <a:r>
              <a:rPr lang="en-US">
                <a:uFillTx/>
              </a:rPr>
              <a:t>Click to edit Master subtitle style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>
                <a:uFillTx/>
              </a:defRPr>
            </a:lvl1pPr>
            <a:lvl2pPr>
              <a:defRPr sz="2800">
                <a:uFillTx/>
              </a:defRPr>
            </a:lvl2pPr>
            <a:lvl3pPr>
              <a:defRPr sz="2400">
                <a:uFillTx/>
              </a:defRPr>
            </a:lvl3pPr>
            <a:lvl4pPr>
              <a:defRPr sz="2000">
                <a:uFillTx/>
              </a:defRPr>
            </a:lvl4pPr>
            <a:lvl5pPr>
              <a:defRPr sz="2000">
                <a:uFillTx/>
              </a:defRPr>
            </a:lvl5pPr>
            <a:lvl6pPr>
              <a:defRPr sz="2000">
                <a:uFillTx/>
              </a:defRPr>
            </a:lvl6pPr>
            <a:lvl7pPr>
              <a:defRPr sz="2000">
                <a:uFillTx/>
              </a:defRPr>
            </a:lvl7pPr>
            <a:lvl8pPr>
              <a:defRPr sz="2000">
                <a:uFillTx/>
              </a:defRPr>
            </a:lvl8pPr>
            <a:lvl9pPr>
              <a:defRPr sz="2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>
                <a:uFillTx/>
              </a:defRPr>
            </a:lvl1pPr>
            <a:lvl2pPr marL="457189" indent="0">
              <a:buNone/>
              <a:defRPr sz="2800">
                <a:uFillTx/>
              </a:defRPr>
            </a:lvl2pPr>
            <a:lvl3pPr marL="914377" indent="0">
              <a:buNone/>
              <a:defRPr sz="2400">
                <a:uFillTx/>
              </a:defRPr>
            </a:lvl3pPr>
            <a:lvl4pPr marL="1371566" indent="0">
              <a:buNone/>
              <a:defRPr sz="2000">
                <a:uFillTx/>
              </a:defRPr>
            </a:lvl4pPr>
            <a:lvl5pPr marL="1828754" indent="0">
              <a:buNone/>
              <a:defRPr sz="2000">
                <a:uFillTx/>
              </a:defRPr>
            </a:lvl5pPr>
            <a:lvl6pPr marL="2285943" indent="0">
              <a:buNone/>
              <a:defRPr sz="2000">
                <a:uFillTx/>
              </a:defRPr>
            </a:lvl6pPr>
            <a:lvl7pPr marL="2743131" indent="0">
              <a:buNone/>
              <a:defRPr sz="2000">
                <a:uFillTx/>
              </a:defRPr>
            </a:lvl7pPr>
            <a:lvl8pPr marL="3200320" indent="0">
              <a:buNone/>
              <a:defRPr sz="2000">
                <a:uFillTx/>
              </a:defRPr>
            </a:lvl8pPr>
            <a:lvl9pPr marL="3657509" indent="0">
              <a:buNone/>
              <a:defRPr sz="2000">
                <a:uFillTx/>
              </a:defRPr>
            </a:lvl9pPr>
          </a:lstStyle>
          <a:p>
            <a:r>
              <a:rPr lang="en-US">
                <a:uFillTx/>
              </a:rPr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CBEDB6FC-AD6B-D04B-9886-FBA5C0D2176A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CBEDB6FC-AD6B-D04B-9886-FBA5C0D2176A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541060"/>
            <a:ext cx="10801350" cy="1305579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26025"/>
            <a:ext cx="10515600" cy="4150940"/>
          </a:xfrm>
        </p:spPr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>
            <a:spLocks/>
          </p:cNvSpPr>
          <p:nvPr/>
        </p:nvSpPr>
        <p:spPr>
          <a:xfrm>
            <a:off x="175999" y="17172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uFillTx/>
              </a:rPr>
              <a:t>Todo</a:t>
            </a:r>
            <a:r>
              <a:rPr lang="en-US" dirty="0">
                <a:uFillTx/>
              </a:rPr>
              <a:t> Slide</a:t>
            </a:r>
          </a:p>
        </p:txBody>
      </p:sp>
      <p:sp>
        <p:nvSpPr>
          <p:cNvPr id="8" name="TextBox 7"/>
          <p:cNvSpPr txBox="1">
            <a:spLocks/>
          </p:cNvSpPr>
          <p:nvPr/>
        </p:nvSpPr>
        <p:spPr>
          <a:xfrm rot="2080315">
            <a:off x="8030560" y="740354"/>
            <a:ext cx="5319706" cy="461665"/>
          </a:xfrm>
          <a:prstGeom prst="rect">
            <a:avLst/>
          </a:prstGeom>
          <a:pattFill prst="wdUpDiag">
            <a:fgClr>
              <a:schemeClr val="accent2">
                <a:lumMod val="50000"/>
              </a:schemeClr>
            </a:fgClr>
            <a:bgClr>
              <a:srgbClr val="FFC000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effectLst>
                  <a:glow rad="368300">
                    <a:srgbClr val="FFC000">
                      <a:alpha val="76000"/>
                    </a:srgbClr>
                  </a:glow>
                </a:effectLst>
                <a:uFillTx/>
              </a:rPr>
              <a:t>Under Construction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1pPr>
            <a:lvl2pPr marL="45720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2pPr>
            <a:lvl3pPr marL="10620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3pPr>
            <a:lvl4pPr marL="159385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4pPr>
            <a:lvl5pPr marL="20526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DB6FC-AD6B-D04B-9886-FBA5C0D2176A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C7E77-65BD-CE4E-8599-E46F6A8116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CBEDB6FC-AD6B-D04B-9886-FBA5C0D2176A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2450" y="320675"/>
            <a:ext cx="10801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CBEDB6FC-AD6B-D04B-9886-FBA5C0D2176A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4A0C7E77-65BD-CE4E-8599-E46F6A8116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481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uFillTx/>
          <a:latin typeface="+mj-lt"/>
          <a:ea typeface="Helvetica Neue" charset="0"/>
          <a:cs typeface="Helvetica Neue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2200"/>
        </a:spcBef>
        <a:buFont typeface="Wingdings" charset="2"/>
        <a:buNone/>
        <a:defRPr sz="2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0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en-US">
          <a:uFillTx/>
        </a:defRPr>
      </a:defPPr>
      <a:lvl1pPr marL="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egonzal@cs.berkeley.edu" TargetMode="External"/><Relationship Id="rId2" Type="http://schemas.openxmlformats.org/officeDocument/2006/relationships/hyperlink" Target="mailto:deborah_nolan@berkeley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19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19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Relationship Id="rId9" Type="http://schemas.openxmlformats.org/officeDocument/2006/relationships/image" Target="../media/image2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19.emf"/><Relationship Id="rId7" Type="http://schemas.openxmlformats.org/officeDocument/2006/relationships/image" Target="../media/image2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Relationship Id="rId9" Type="http://schemas.openxmlformats.org/officeDocument/2006/relationships/image" Target="../media/image31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aisys-sp1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jpe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jpe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4.emf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6.em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4.emf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832236" y="4001722"/>
            <a:ext cx="8338783" cy="2370181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dirty="0">
                <a:uFillTx/>
              </a:rPr>
              <a:t>Slides by: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b="1" dirty="0"/>
              <a:t>Joseph E. Gonzalez, 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1600" dirty="0">
                <a:hlinkClick r:id="rId2"/>
              </a:rPr>
              <a:t>jegonzal@berkeley.edu</a:t>
            </a:r>
            <a:endParaRPr lang="en-US" sz="1600" dirty="0">
              <a:uFillTx/>
              <a:hlinkClick r:id="rId3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</a:pPr>
            <a:endParaRPr lang="en-US" sz="1600" dirty="0">
              <a:uFillTx/>
              <a:hlinkClick r:id="rId3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</a:pPr>
            <a:endParaRPr lang="en-US" sz="1600" dirty="0">
              <a:uFillTx/>
            </a:endParaRPr>
          </a:p>
        </p:txBody>
      </p:sp>
      <p:sp>
        <p:nvSpPr>
          <p:cNvPr id="12" name="Title 2"/>
          <p:cNvSpPr txBox="1">
            <a:spLocks/>
          </p:cNvSpPr>
          <p:nvPr/>
        </p:nvSpPr>
        <p:spPr>
          <a:xfrm>
            <a:off x="717196" y="0"/>
            <a:ext cx="10764822" cy="40767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uFillTx/>
                <a:latin typeface="+mj-lt"/>
                <a:ea typeface="Helvetica Neue" charset="0"/>
                <a:cs typeface="Helvetica Neue" charset="0"/>
              </a:defRPr>
            </a:lvl1pPr>
          </a:lstStyle>
          <a:p>
            <a:pPr algn="l"/>
            <a:r>
              <a:rPr lang="en-US" b="1" dirty="0"/>
              <a:t>Deep Learning Part 2</a:t>
            </a:r>
          </a:p>
          <a:p>
            <a:pPr algn="l"/>
            <a:r>
              <a:rPr lang="en-US" i="1" dirty="0"/>
              <a:t>Other networks</a:t>
            </a:r>
            <a:endParaRPr lang="en-US" sz="5400" i="1" dirty="0"/>
          </a:p>
        </p:txBody>
      </p:sp>
    </p:spTree>
    <p:extLst>
      <p:ext uri="{BB962C8B-B14F-4D97-AF65-F5344CB8AC3E}">
        <p14:creationId xmlns:p14="http://schemas.microsoft.com/office/powerpoint/2010/main" val="157815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545B00-B5B7-5945-9139-240963D25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Xor</a:t>
            </a:r>
            <a:r>
              <a:rPr lang="en-US" dirty="0"/>
              <a:t> </a:t>
            </a:r>
            <a:r>
              <a:rPr lang="en-US" dirty="0" err="1"/>
              <a:t>Perceptrons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79E9FE-257D-E449-9DE9-4E4CC3A963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963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7BFC3-0697-BE41-BD18-C49A7D984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Not Gate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39D2F71-AF87-3A4E-8C49-8D0C5FDE3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7509" y="2981678"/>
            <a:ext cx="1498600" cy="330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A6C07B2-E99E-9041-8666-0640A57DA9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0925" y="3368323"/>
            <a:ext cx="241300" cy="2159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CE21E07-6932-1842-A5E8-83E5859160CB}"/>
              </a:ext>
            </a:extLst>
          </p:cNvPr>
          <p:cNvCxnSpPr>
            <a:cxnSpLocks/>
          </p:cNvCxnSpPr>
          <p:nvPr/>
        </p:nvCxnSpPr>
        <p:spPr>
          <a:xfrm>
            <a:off x="4064634" y="3471334"/>
            <a:ext cx="2087594" cy="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C4F72CAD-B27F-1C47-B039-A48FE8533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647709"/>
              </p:ext>
            </p:extLst>
          </p:nvPr>
        </p:nvGraphicFramePr>
        <p:xfrm>
          <a:off x="2400544" y="2951480"/>
          <a:ext cx="778933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933">
                  <a:extLst>
                    <a:ext uri="{9D8B030D-6E8A-4147-A177-3AD203B41FA5}">
                      <a16:colId xmlns:a16="http://schemas.microsoft.com/office/drawing/2014/main" val="4042147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790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352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084973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40C6A2FC-392D-F141-841B-B64EEDB88C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348413"/>
              </p:ext>
            </p:extLst>
          </p:nvPr>
        </p:nvGraphicFramePr>
        <p:xfrm>
          <a:off x="9124979" y="2951480"/>
          <a:ext cx="778933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933">
                  <a:extLst>
                    <a:ext uri="{9D8B030D-6E8A-4147-A177-3AD203B41FA5}">
                      <a16:colId xmlns:a16="http://schemas.microsoft.com/office/drawing/2014/main" val="4042147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790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352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084973"/>
                  </a:ext>
                </a:extLst>
              </a:tr>
            </a:tbl>
          </a:graphicData>
        </a:graphic>
      </p:graphicFrame>
      <p:pic>
        <p:nvPicPr>
          <p:cNvPr id="24" name="Picture 23">
            <a:extLst>
              <a:ext uri="{FF2B5EF4-FFF2-40B4-BE49-F238E27FC236}">
                <a16:creationId xmlns:a16="http://schemas.microsoft.com/office/drawing/2014/main" id="{A608EE43-465B-A74A-A65F-9EFB1A022A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4598" y="3297767"/>
            <a:ext cx="215900" cy="3048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D3C7A6A9-1E84-0749-A6CC-958FF37AD234}"/>
              </a:ext>
            </a:extLst>
          </p:cNvPr>
          <p:cNvGrpSpPr/>
          <p:nvPr/>
        </p:nvGrpSpPr>
        <p:grpSpPr>
          <a:xfrm>
            <a:off x="6152228" y="2878667"/>
            <a:ext cx="1185333" cy="1185333"/>
            <a:chOff x="7191022" y="2867378"/>
            <a:chExt cx="1546578" cy="1546578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F59EE65-AA6F-EF40-885E-E493483854D3}"/>
                </a:ext>
              </a:extLst>
            </p:cNvPr>
            <p:cNvSpPr/>
            <p:nvPr/>
          </p:nvSpPr>
          <p:spPr>
            <a:xfrm>
              <a:off x="7191022" y="2867378"/>
              <a:ext cx="1546578" cy="1546578"/>
            </a:xfrm>
            <a:prstGeom prst="ellipse">
              <a:avLst/>
            </a:prstGeom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0DA55668-7DB7-9A42-AD3E-16AA771128A6}"/>
                </a:ext>
              </a:extLst>
            </p:cNvPr>
            <p:cNvSpPr/>
            <p:nvPr/>
          </p:nvSpPr>
          <p:spPr>
            <a:xfrm>
              <a:off x="7270369" y="3317395"/>
              <a:ext cx="1387884" cy="646545"/>
            </a:xfrm>
            <a:custGeom>
              <a:avLst/>
              <a:gdLst>
                <a:gd name="connsiteX0" fmla="*/ 0 w 2032000"/>
                <a:gd name="connsiteY0" fmla="*/ 711200 h 711200"/>
                <a:gd name="connsiteX1" fmla="*/ 1016000 w 2032000"/>
                <a:gd name="connsiteY1" fmla="*/ 711200 h 711200"/>
                <a:gd name="connsiteX2" fmla="*/ 1016000 w 2032000"/>
                <a:gd name="connsiteY2" fmla="*/ 0 h 711200"/>
                <a:gd name="connsiteX3" fmla="*/ 2032000 w 2032000"/>
                <a:gd name="connsiteY3" fmla="*/ 0 h 71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000" h="711200">
                  <a:moveTo>
                    <a:pt x="0" y="711200"/>
                  </a:moveTo>
                  <a:lnTo>
                    <a:pt x="1016000" y="711200"/>
                  </a:lnTo>
                  <a:lnTo>
                    <a:pt x="1016000" y="0"/>
                  </a:lnTo>
                  <a:lnTo>
                    <a:pt x="2032000" y="0"/>
                  </a:lnTo>
                </a:path>
              </a:pathLst>
            </a:cu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B8D4E0-C534-FD42-B4FE-AD180C357FFE}"/>
              </a:ext>
            </a:extLst>
          </p:cNvPr>
          <p:cNvCxnSpPr>
            <a:cxnSpLocks/>
          </p:cNvCxnSpPr>
          <p:nvPr/>
        </p:nvCxnSpPr>
        <p:spPr>
          <a:xfrm>
            <a:off x="7337561" y="3471334"/>
            <a:ext cx="541448" cy="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3530A1A0-613F-3C40-AA3A-4E7A144D201F}"/>
              </a:ext>
            </a:extLst>
          </p:cNvPr>
          <p:cNvSpPr txBox="1"/>
          <p:nvPr/>
        </p:nvSpPr>
        <p:spPr>
          <a:xfrm>
            <a:off x="6026588" y="2526269"/>
            <a:ext cx="143661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Perceptron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608540E-F471-2F41-8956-C6846651A694}"/>
              </a:ext>
            </a:extLst>
          </p:cNvPr>
          <p:cNvCxnSpPr>
            <a:cxnSpLocks/>
            <a:endCxn id="26" idx="4"/>
          </p:cNvCxnSpPr>
          <p:nvPr/>
        </p:nvCxnSpPr>
        <p:spPr>
          <a:xfrm flipV="1">
            <a:off x="6744894" y="4064000"/>
            <a:ext cx="1" cy="29210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065965C5-D458-1A46-9759-F48FE5F3E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0048" y="5091227"/>
            <a:ext cx="3492500" cy="4699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27AD8E38-EB57-284C-9C82-7673D40571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8132" y="4403424"/>
            <a:ext cx="10033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294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7BFC3-0697-BE41-BD18-C49A7D984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Gate Perceptron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DF9968D-E8DD-2640-A706-B6D64C1ED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4598" y="3297767"/>
            <a:ext cx="215900" cy="3048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596A38E-72B5-9D4C-929A-7ECF2ADC1756}"/>
              </a:ext>
            </a:extLst>
          </p:cNvPr>
          <p:cNvGrpSpPr/>
          <p:nvPr/>
        </p:nvGrpSpPr>
        <p:grpSpPr>
          <a:xfrm>
            <a:off x="6152228" y="2878667"/>
            <a:ext cx="1185333" cy="1185333"/>
            <a:chOff x="7191022" y="2867378"/>
            <a:chExt cx="1546578" cy="154657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DBD8B06-9388-AE47-B682-08F99F599389}"/>
                </a:ext>
              </a:extLst>
            </p:cNvPr>
            <p:cNvSpPr/>
            <p:nvPr/>
          </p:nvSpPr>
          <p:spPr>
            <a:xfrm>
              <a:off x="7191022" y="2867378"/>
              <a:ext cx="1546578" cy="1546578"/>
            </a:xfrm>
            <a:prstGeom prst="ellipse">
              <a:avLst/>
            </a:prstGeom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EEE93DD-62AD-204C-B6B3-005C6B3B3886}"/>
                </a:ext>
              </a:extLst>
            </p:cNvPr>
            <p:cNvSpPr/>
            <p:nvPr/>
          </p:nvSpPr>
          <p:spPr>
            <a:xfrm>
              <a:off x="7270369" y="3317395"/>
              <a:ext cx="1387884" cy="646545"/>
            </a:xfrm>
            <a:custGeom>
              <a:avLst/>
              <a:gdLst>
                <a:gd name="connsiteX0" fmla="*/ 0 w 2032000"/>
                <a:gd name="connsiteY0" fmla="*/ 711200 h 711200"/>
                <a:gd name="connsiteX1" fmla="*/ 1016000 w 2032000"/>
                <a:gd name="connsiteY1" fmla="*/ 711200 h 711200"/>
                <a:gd name="connsiteX2" fmla="*/ 1016000 w 2032000"/>
                <a:gd name="connsiteY2" fmla="*/ 0 h 711200"/>
                <a:gd name="connsiteX3" fmla="*/ 2032000 w 2032000"/>
                <a:gd name="connsiteY3" fmla="*/ 0 h 71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000" h="711200">
                  <a:moveTo>
                    <a:pt x="0" y="711200"/>
                  </a:moveTo>
                  <a:lnTo>
                    <a:pt x="1016000" y="711200"/>
                  </a:lnTo>
                  <a:lnTo>
                    <a:pt x="1016000" y="0"/>
                  </a:lnTo>
                  <a:lnTo>
                    <a:pt x="2032000" y="0"/>
                  </a:lnTo>
                </a:path>
              </a:pathLst>
            </a:cu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CE21E07-6932-1842-A5E8-83E5859160CB}"/>
              </a:ext>
            </a:extLst>
          </p:cNvPr>
          <p:cNvCxnSpPr>
            <a:cxnSpLocks/>
            <a:endCxn id="4" idx="2"/>
          </p:cNvCxnSpPr>
          <p:nvPr/>
        </p:nvCxnSpPr>
        <p:spPr>
          <a:xfrm>
            <a:off x="4064634" y="2895601"/>
            <a:ext cx="2087594" cy="575733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FEE6D4E-0B27-7442-B7FA-74C3FBEEAB02}"/>
              </a:ext>
            </a:extLst>
          </p:cNvPr>
          <p:cNvCxnSpPr>
            <a:cxnSpLocks/>
          </p:cNvCxnSpPr>
          <p:nvPr/>
        </p:nvCxnSpPr>
        <p:spPr>
          <a:xfrm>
            <a:off x="7337561" y="3471334"/>
            <a:ext cx="541448" cy="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345A4D3-5F68-A845-A1AC-7B3EBAFAAF3C}"/>
              </a:ext>
            </a:extLst>
          </p:cNvPr>
          <p:cNvSpPr txBox="1"/>
          <p:nvPr/>
        </p:nvSpPr>
        <p:spPr>
          <a:xfrm>
            <a:off x="6026588" y="2526269"/>
            <a:ext cx="143661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Perceptron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40C6A2FC-392D-F141-841B-B64EEDB88C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0901536"/>
              </p:ext>
            </p:extLst>
          </p:nvPr>
        </p:nvGraphicFramePr>
        <p:xfrm>
          <a:off x="9045721" y="2555140"/>
          <a:ext cx="77893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933">
                  <a:extLst>
                    <a:ext uri="{9D8B030D-6E8A-4147-A177-3AD203B41FA5}">
                      <a16:colId xmlns:a16="http://schemas.microsoft.com/office/drawing/2014/main" val="4042147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790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352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08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28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078534"/>
                  </a:ext>
                </a:extLst>
              </a:tr>
            </a:tbl>
          </a:graphicData>
        </a:graphic>
      </p:graphicFrame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09A2F0-3CD4-5143-9F5F-5E292AF25B27}"/>
              </a:ext>
            </a:extLst>
          </p:cNvPr>
          <p:cNvCxnSpPr>
            <a:cxnSpLocks/>
            <a:endCxn id="4" idx="2"/>
          </p:cNvCxnSpPr>
          <p:nvPr/>
        </p:nvCxnSpPr>
        <p:spPr>
          <a:xfrm flipV="1">
            <a:off x="4064634" y="3471334"/>
            <a:ext cx="2087594" cy="563942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65E7AC1A-7370-FA47-8363-04DB0BAD87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4721" y="2710655"/>
            <a:ext cx="419100" cy="279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7CF2FF-6440-364E-91DA-ACB642718A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2834" y="4007645"/>
            <a:ext cx="431800" cy="279400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52DCE7B-210B-2543-BEBF-362167AD2B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633816"/>
              </p:ext>
            </p:extLst>
          </p:nvPr>
        </p:nvGraphicFramePr>
        <p:xfrm>
          <a:off x="571110" y="2501900"/>
          <a:ext cx="203263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317">
                  <a:extLst>
                    <a:ext uri="{9D8B030D-6E8A-4147-A177-3AD203B41FA5}">
                      <a16:colId xmlns:a16="http://schemas.microsoft.com/office/drawing/2014/main" val="1738475919"/>
                    </a:ext>
                  </a:extLst>
                </a:gridCol>
                <a:gridCol w="1016317">
                  <a:extLst>
                    <a:ext uri="{9D8B030D-6E8A-4147-A177-3AD203B41FA5}">
                      <a16:colId xmlns:a16="http://schemas.microsoft.com/office/drawing/2014/main" val="6067866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381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1251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695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261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181257"/>
                  </a:ext>
                </a:extLst>
              </a:tr>
            </a:tbl>
          </a:graphicData>
        </a:graphic>
      </p:graphicFrame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19851AE-C478-0440-9177-9224CC575732}"/>
              </a:ext>
            </a:extLst>
          </p:cNvPr>
          <p:cNvCxnSpPr>
            <a:cxnSpLocks/>
            <a:endCxn id="4" idx="4"/>
          </p:cNvCxnSpPr>
          <p:nvPr/>
        </p:nvCxnSpPr>
        <p:spPr>
          <a:xfrm flipV="1">
            <a:off x="6744894" y="4064000"/>
            <a:ext cx="1" cy="29210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AB403FF2-FDCF-D846-960B-01E87B6507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896579">
            <a:off x="4441681" y="2720410"/>
            <a:ext cx="1333500" cy="3937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3673CDF-81FE-4B4F-91C7-0AC5EB1BEB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702227">
            <a:off x="4522216" y="3832151"/>
            <a:ext cx="1333500" cy="393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6B27375-2F0E-C64D-B3FC-FEA9E6E0FD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61563" y="4416398"/>
            <a:ext cx="1333500" cy="3302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C8023DE-6A62-8F45-8F93-A3EF371DEC5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84721" y="5170887"/>
            <a:ext cx="54610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877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7BFC3-0697-BE41-BD18-C49A7D984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 Gate Perceptron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DF9968D-E8DD-2640-A706-B6D64C1ED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4598" y="3297767"/>
            <a:ext cx="215900" cy="3048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596A38E-72B5-9D4C-929A-7ECF2ADC1756}"/>
              </a:ext>
            </a:extLst>
          </p:cNvPr>
          <p:cNvGrpSpPr/>
          <p:nvPr/>
        </p:nvGrpSpPr>
        <p:grpSpPr>
          <a:xfrm>
            <a:off x="6152228" y="2878667"/>
            <a:ext cx="1185333" cy="1185333"/>
            <a:chOff x="7191022" y="2867378"/>
            <a:chExt cx="1546578" cy="154657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DBD8B06-9388-AE47-B682-08F99F599389}"/>
                </a:ext>
              </a:extLst>
            </p:cNvPr>
            <p:cNvSpPr/>
            <p:nvPr/>
          </p:nvSpPr>
          <p:spPr>
            <a:xfrm>
              <a:off x="7191022" y="2867378"/>
              <a:ext cx="1546578" cy="1546578"/>
            </a:xfrm>
            <a:prstGeom prst="ellipse">
              <a:avLst/>
            </a:prstGeom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EEE93DD-62AD-204C-B6B3-005C6B3B3886}"/>
                </a:ext>
              </a:extLst>
            </p:cNvPr>
            <p:cNvSpPr/>
            <p:nvPr/>
          </p:nvSpPr>
          <p:spPr>
            <a:xfrm>
              <a:off x="7270369" y="3317395"/>
              <a:ext cx="1387884" cy="646545"/>
            </a:xfrm>
            <a:custGeom>
              <a:avLst/>
              <a:gdLst>
                <a:gd name="connsiteX0" fmla="*/ 0 w 2032000"/>
                <a:gd name="connsiteY0" fmla="*/ 711200 h 711200"/>
                <a:gd name="connsiteX1" fmla="*/ 1016000 w 2032000"/>
                <a:gd name="connsiteY1" fmla="*/ 711200 h 711200"/>
                <a:gd name="connsiteX2" fmla="*/ 1016000 w 2032000"/>
                <a:gd name="connsiteY2" fmla="*/ 0 h 711200"/>
                <a:gd name="connsiteX3" fmla="*/ 2032000 w 2032000"/>
                <a:gd name="connsiteY3" fmla="*/ 0 h 71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000" h="711200">
                  <a:moveTo>
                    <a:pt x="0" y="711200"/>
                  </a:moveTo>
                  <a:lnTo>
                    <a:pt x="1016000" y="711200"/>
                  </a:lnTo>
                  <a:lnTo>
                    <a:pt x="1016000" y="0"/>
                  </a:lnTo>
                  <a:lnTo>
                    <a:pt x="2032000" y="0"/>
                  </a:lnTo>
                </a:path>
              </a:pathLst>
            </a:cu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CE21E07-6932-1842-A5E8-83E5859160CB}"/>
              </a:ext>
            </a:extLst>
          </p:cNvPr>
          <p:cNvCxnSpPr>
            <a:cxnSpLocks/>
            <a:endCxn id="4" idx="2"/>
          </p:cNvCxnSpPr>
          <p:nvPr/>
        </p:nvCxnSpPr>
        <p:spPr>
          <a:xfrm>
            <a:off x="4064634" y="2895601"/>
            <a:ext cx="2087594" cy="575733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FEE6D4E-0B27-7442-B7FA-74C3FBEEAB02}"/>
              </a:ext>
            </a:extLst>
          </p:cNvPr>
          <p:cNvCxnSpPr>
            <a:cxnSpLocks/>
          </p:cNvCxnSpPr>
          <p:nvPr/>
        </p:nvCxnSpPr>
        <p:spPr>
          <a:xfrm>
            <a:off x="7337561" y="3471334"/>
            <a:ext cx="541448" cy="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345A4D3-5F68-A845-A1AC-7B3EBAFAAF3C}"/>
              </a:ext>
            </a:extLst>
          </p:cNvPr>
          <p:cNvSpPr txBox="1"/>
          <p:nvPr/>
        </p:nvSpPr>
        <p:spPr>
          <a:xfrm>
            <a:off x="6026588" y="2526269"/>
            <a:ext cx="143661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Perceptron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40C6A2FC-392D-F141-841B-B64EEDB88C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2828302"/>
              </p:ext>
            </p:extLst>
          </p:nvPr>
        </p:nvGraphicFramePr>
        <p:xfrm>
          <a:off x="9045721" y="2555140"/>
          <a:ext cx="77893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933">
                  <a:extLst>
                    <a:ext uri="{9D8B030D-6E8A-4147-A177-3AD203B41FA5}">
                      <a16:colId xmlns:a16="http://schemas.microsoft.com/office/drawing/2014/main" val="4042147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790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352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08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28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078534"/>
                  </a:ext>
                </a:extLst>
              </a:tr>
            </a:tbl>
          </a:graphicData>
        </a:graphic>
      </p:graphicFrame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09A2F0-3CD4-5143-9F5F-5E292AF25B27}"/>
              </a:ext>
            </a:extLst>
          </p:cNvPr>
          <p:cNvCxnSpPr>
            <a:cxnSpLocks/>
            <a:endCxn id="4" idx="2"/>
          </p:cNvCxnSpPr>
          <p:nvPr/>
        </p:nvCxnSpPr>
        <p:spPr>
          <a:xfrm flipV="1">
            <a:off x="4064634" y="3471334"/>
            <a:ext cx="2087594" cy="563942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65E7AC1A-7370-FA47-8363-04DB0BAD87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4721" y="2710655"/>
            <a:ext cx="419100" cy="279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7CF2FF-6440-364E-91DA-ACB642718A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2834" y="4007645"/>
            <a:ext cx="431800" cy="279400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52DCE7B-210B-2543-BEBF-362167AD2BCC}"/>
              </a:ext>
            </a:extLst>
          </p:cNvPr>
          <p:cNvGraphicFramePr>
            <a:graphicFrameLocks noGrp="1"/>
          </p:cNvGraphicFramePr>
          <p:nvPr/>
        </p:nvGraphicFramePr>
        <p:xfrm>
          <a:off x="571110" y="2501900"/>
          <a:ext cx="203263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317">
                  <a:extLst>
                    <a:ext uri="{9D8B030D-6E8A-4147-A177-3AD203B41FA5}">
                      <a16:colId xmlns:a16="http://schemas.microsoft.com/office/drawing/2014/main" val="1738475919"/>
                    </a:ext>
                  </a:extLst>
                </a:gridCol>
                <a:gridCol w="1016317">
                  <a:extLst>
                    <a:ext uri="{9D8B030D-6E8A-4147-A177-3AD203B41FA5}">
                      <a16:colId xmlns:a16="http://schemas.microsoft.com/office/drawing/2014/main" val="6067866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381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1251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695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261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181257"/>
                  </a:ext>
                </a:extLst>
              </a:tr>
            </a:tbl>
          </a:graphicData>
        </a:graphic>
      </p:graphicFrame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19851AE-C478-0440-9177-9224CC575732}"/>
              </a:ext>
            </a:extLst>
          </p:cNvPr>
          <p:cNvCxnSpPr>
            <a:cxnSpLocks/>
            <a:endCxn id="4" idx="4"/>
          </p:cNvCxnSpPr>
          <p:nvPr/>
        </p:nvCxnSpPr>
        <p:spPr>
          <a:xfrm flipV="1">
            <a:off x="6744894" y="4064000"/>
            <a:ext cx="1" cy="29210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AB403FF2-FDCF-D846-960B-01E87B6507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896579">
            <a:off x="4441681" y="2720410"/>
            <a:ext cx="1333500" cy="3937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3673CDF-81FE-4B4F-91C7-0AC5EB1BEB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702227">
            <a:off x="4522216" y="3832151"/>
            <a:ext cx="1333500" cy="393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C8023DE-6A62-8F45-8F93-A3EF371DEC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4721" y="5170887"/>
            <a:ext cx="5461000" cy="469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91591BC-B89F-5E44-9C06-9B583BCD62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0263" y="4474633"/>
            <a:ext cx="9906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944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7BFC3-0697-BE41-BD18-C49A7D984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XOr</a:t>
            </a:r>
            <a:r>
              <a:rPr lang="en-US" dirty="0"/>
              <a:t> Gate Perceptron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DF9968D-E8DD-2640-A706-B6D64C1ED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4598" y="3297767"/>
            <a:ext cx="215900" cy="3048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596A38E-72B5-9D4C-929A-7ECF2ADC1756}"/>
              </a:ext>
            </a:extLst>
          </p:cNvPr>
          <p:cNvGrpSpPr/>
          <p:nvPr/>
        </p:nvGrpSpPr>
        <p:grpSpPr>
          <a:xfrm>
            <a:off x="6152228" y="2878667"/>
            <a:ext cx="1185333" cy="1185333"/>
            <a:chOff x="7191022" y="2867378"/>
            <a:chExt cx="1546578" cy="154657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DBD8B06-9388-AE47-B682-08F99F599389}"/>
                </a:ext>
              </a:extLst>
            </p:cNvPr>
            <p:cNvSpPr/>
            <p:nvPr/>
          </p:nvSpPr>
          <p:spPr>
            <a:xfrm>
              <a:off x="7191022" y="2867378"/>
              <a:ext cx="1546578" cy="1546578"/>
            </a:xfrm>
            <a:prstGeom prst="ellipse">
              <a:avLst/>
            </a:prstGeom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EEE93DD-62AD-204C-B6B3-005C6B3B3886}"/>
                </a:ext>
              </a:extLst>
            </p:cNvPr>
            <p:cNvSpPr/>
            <p:nvPr/>
          </p:nvSpPr>
          <p:spPr>
            <a:xfrm>
              <a:off x="7270369" y="3317395"/>
              <a:ext cx="1387884" cy="646545"/>
            </a:xfrm>
            <a:custGeom>
              <a:avLst/>
              <a:gdLst>
                <a:gd name="connsiteX0" fmla="*/ 0 w 2032000"/>
                <a:gd name="connsiteY0" fmla="*/ 711200 h 711200"/>
                <a:gd name="connsiteX1" fmla="*/ 1016000 w 2032000"/>
                <a:gd name="connsiteY1" fmla="*/ 711200 h 711200"/>
                <a:gd name="connsiteX2" fmla="*/ 1016000 w 2032000"/>
                <a:gd name="connsiteY2" fmla="*/ 0 h 711200"/>
                <a:gd name="connsiteX3" fmla="*/ 2032000 w 2032000"/>
                <a:gd name="connsiteY3" fmla="*/ 0 h 71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000" h="711200">
                  <a:moveTo>
                    <a:pt x="0" y="711200"/>
                  </a:moveTo>
                  <a:lnTo>
                    <a:pt x="1016000" y="711200"/>
                  </a:lnTo>
                  <a:lnTo>
                    <a:pt x="1016000" y="0"/>
                  </a:lnTo>
                  <a:lnTo>
                    <a:pt x="2032000" y="0"/>
                  </a:lnTo>
                </a:path>
              </a:pathLst>
            </a:cu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CE21E07-6932-1842-A5E8-83E5859160CB}"/>
              </a:ext>
            </a:extLst>
          </p:cNvPr>
          <p:cNvCxnSpPr>
            <a:cxnSpLocks/>
            <a:endCxn id="4" idx="2"/>
          </p:cNvCxnSpPr>
          <p:nvPr/>
        </p:nvCxnSpPr>
        <p:spPr>
          <a:xfrm>
            <a:off x="4064634" y="2895601"/>
            <a:ext cx="2087594" cy="575733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FEE6D4E-0B27-7442-B7FA-74C3FBEEAB02}"/>
              </a:ext>
            </a:extLst>
          </p:cNvPr>
          <p:cNvCxnSpPr>
            <a:cxnSpLocks/>
          </p:cNvCxnSpPr>
          <p:nvPr/>
        </p:nvCxnSpPr>
        <p:spPr>
          <a:xfrm>
            <a:off x="7337561" y="3471334"/>
            <a:ext cx="541448" cy="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345A4D3-5F68-A845-A1AC-7B3EBAFAAF3C}"/>
              </a:ext>
            </a:extLst>
          </p:cNvPr>
          <p:cNvSpPr txBox="1"/>
          <p:nvPr/>
        </p:nvSpPr>
        <p:spPr>
          <a:xfrm>
            <a:off x="6026588" y="2526269"/>
            <a:ext cx="143661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Perceptron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40C6A2FC-392D-F141-841B-B64EEDB88C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0782076"/>
              </p:ext>
            </p:extLst>
          </p:nvPr>
        </p:nvGraphicFramePr>
        <p:xfrm>
          <a:off x="9045721" y="2555140"/>
          <a:ext cx="77893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933">
                  <a:extLst>
                    <a:ext uri="{9D8B030D-6E8A-4147-A177-3AD203B41FA5}">
                      <a16:colId xmlns:a16="http://schemas.microsoft.com/office/drawing/2014/main" val="4042147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790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352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08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28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078534"/>
                  </a:ext>
                </a:extLst>
              </a:tr>
            </a:tbl>
          </a:graphicData>
        </a:graphic>
      </p:graphicFrame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09A2F0-3CD4-5143-9F5F-5E292AF25B27}"/>
              </a:ext>
            </a:extLst>
          </p:cNvPr>
          <p:cNvCxnSpPr>
            <a:cxnSpLocks/>
            <a:endCxn id="4" idx="2"/>
          </p:cNvCxnSpPr>
          <p:nvPr/>
        </p:nvCxnSpPr>
        <p:spPr>
          <a:xfrm flipV="1">
            <a:off x="4064634" y="3471334"/>
            <a:ext cx="2087594" cy="563942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65E7AC1A-7370-FA47-8363-04DB0BAD87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4721" y="2710655"/>
            <a:ext cx="419100" cy="279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7CF2FF-6440-364E-91DA-ACB642718A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2834" y="4007645"/>
            <a:ext cx="431800" cy="279400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52DCE7B-210B-2543-BEBF-362167AD2BCC}"/>
              </a:ext>
            </a:extLst>
          </p:cNvPr>
          <p:cNvGraphicFramePr>
            <a:graphicFrameLocks noGrp="1"/>
          </p:cNvGraphicFramePr>
          <p:nvPr/>
        </p:nvGraphicFramePr>
        <p:xfrm>
          <a:off x="571110" y="2501900"/>
          <a:ext cx="203263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317">
                  <a:extLst>
                    <a:ext uri="{9D8B030D-6E8A-4147-A177-3AD203B41FA5}">
                      <a16:colId xmlns:a16="http://schemas.microsoft.com/office/drawing/2014/main" val="1738475919"/>
                    </a:ext>
                  </a:extLst>
                </a:gridCol>
                <a:gridCol w="1016317">
                  <a:extLst>
                    <a:ext uri="{9D8B030D-6E8A-4147-A177-3AD203B41FA5}">
                      <a16:colId xmlns:a16="http://schemas.microsoft.com/office/drawing/2014/main" val="6067866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381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1251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695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261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181257"/>
                  </a:ext>
                </a:extLst>
              </a:tr>
            </a:tbl>
          </a:graphicData>
        </a:graphic>
      </p:graphicFrame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19851AE-C478-0440-9177-9224CC575732}"/>
              </a:ext>
            </a:extLst>
          </p:cNvPr>
          <p:cNvCxnSpPr>
            <a:cxnSpLocks/>
            <a:endCxn id="4" idx="4"/>
          </p:cNvCxnSpPr>
          <p:nvPr/>
        </p:nvCxnSpPr>
        <p:spPr>
          <a:xfrm flipV="1">
            <a:off x="6744894" y="4064000"/>
            <a:ext cx="1" cy="29210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5C8023DE-6A62-8F45-8F93-A3EF371DEC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4721" y="5170887"/>
            <a:ext cx="5461000" cy="469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7D875E-7376-CA48-8A2B-6C25F93673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543261">
            <a:off x="4502279" y="3829006"/>
            <a:ext cx="1358900" cy="406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A9D0C2-9C12-A843-876E-5EC210FE79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80824" y="4445993"/>
            <a:ext cx="1003300" cy="3429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B0173E-F0F4-3D4E-8B6C-D3D5DA9C29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827219">
            <a:off x="4471656" y="2717871"/>
            <a:ext cx="13589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83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roup 152">
            <a:extLst>
              <a:ext uri="{FF2B5EF4-FFF2-40B4-BE49-F238E27FC236}">
                <a16:creationId xmlns:a16="http://schemas.microsoft.com/office/drawing/2014/main" id="{CBF281A8-75A4-8C41-AF52-84187127953A}"/>
              </a:ext>
            </a:extLst>
          </p:cNvPr>
          <p:cNvGrpSpPr/>
          <p:nvPr/>
        </p:nvGrpSpPr>
        <p:grpSpPr>
          <a:xfrm>
            <a:off x="5882898" y="795640"/>
            <a:ext cx="196178" cy="684613"/>
            <a:chOff x="5374120" y="2690474"/>
            <a:chExt cx="196178" cy="684613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32EA10AB-BA68-F849-9ADE-AC9701F868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70298" y="2690474"/>
              <a:ext cx="0" cy="684613"/>
            </a:xfrm>
            <a:prstGeom prst="line">
              <a:avLst/>
            </a:prstGeom>
            <a:ln w="57150"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8A2FC68D-745D-1342-9B5E-4C02D1CFF45B}"/>
                </a:ext>
              </a:extLst>
            </p:cNvPr>
            <p:cNvCxnSpPr>
              <a:cxnSpLocks/>
            </p:cNvCxnSpPr>
            <p:nvPr/>
          </p:nvCxnSpPr>
          <p:spPr>
            <a:xfrm rot="13500000" flipH="1">
              <a:off x="5379310" y="2922437"/>
              <a:ext cx="150200" cy="160579"/>
            </a:xfrm>
            <a:prstGeom prst="line">
              <a:avLst/>
            </a:prstGeom>
            <a:ln w="28575">
              <a:headEnd type="triangle" w="med" len="med"/>
              <a:tailEnd type="none" w="med" len="med"/>
            </a:ln>
            <a:effectLst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53FEAAD-912F-9740-A3A5-95724F082BFC}"/>
              </a:ext>
            </a:extLst>
          </p:cNvPr>
          <p:cNvGrpSpPr/>
          <p:nvPr/>
        </p:nvGrpSpPr>
        <p:grpSpPr>
          <a:xfrm>
            <a:off x="4365589" y="1096594"/>
            <a:ext cx="3414889" cy="298301"/>
            <a:chOff x="1086893" y="2843131"/>
            <a:chExt cx="3414889" cy="298301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606B93F-FE25-704E-A5F4-1EF4559ABB09}"/>
                </a:ext>
              </a:extLst>
            </p:cNvPr>
            <p:cNvGrpSpPr/>
            <p:nvPr/>
          </p:nvGrpSpPr>
          <p:grpSpPr>
            <a:xfrm>
              <a:off x="1086893" y="2843131"/>
              <a:ext cx="3414889" cy="298301"/>
              <a:chOff x="931333" y="2725936"/>
              <a:chExt cx="3414889" cy="249019"/>
            </a:xfrm>
          </p:grpSpPr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ECC207D4-8069-284C-8AC6-23840746AF74}"/>
                  </a:ext>
                </a:extLst>
              </p:cNvPr>
              <p:cNvCxnSpPr/>
              <p:nvPr/>
            </p:nvCxnSpPr>
            <p:spPr>
              <a:xfrm>
                <a:off x="2638777" y="2725936"/>
                <a:ext cx="0" cy="249019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EA865FC2-213A-DF45-BEF3-F70BB90255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1333" y="2850444"/>
                <a:ext cx="3414889" cy="0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95F030-7C30-7442-B80D-A72EEF34886A}"/>
                </a:ext>
              </a:extLst>
            </p:cNvPr>
            <p:cNvSpPr/>
            <p:nvPr/>
          </p:nvSpPr>
          <p:spPr>
            <a:xfrm>
              <a:off x="3614057" y="2917371"/>
              <a:ext cx="141514" cy="141514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7C3FD3D-7AF0-4140-A53D-E70B7EB265F6}"/>
                </a:ext>
              </a:extLst>
            </p:cNvPr>
            <p:cNvSpPr/>
            <p:nvPr/>
          </p:nvSpPr>
          <p:spPr>
            <a:xfrm>
              <a:off x="1892793" y="2917371"/>
              <a:ext cx="141514" cy="141514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5F9D9042-951F-1446-B84E-45A190402574}"/>
              </a:ext>
            </a:extLst>
          </p:cNvPr>
          <p:cNvSpPr txBox="1"/>
          <p:nvPr/>
        </p:nvSpPr>
        <p:spPr>
          <a:xfrm>
            <a:off x="3626341" y="1010758"/>
            <a:ext cx="718466" cy="46166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400" dirty="0"/>
              <a:t>Not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7781B24-01B0-AD46-844C-008F426A83AA}"/>
              </a:ext>
            </a:extLst>
          </p:cNvPr>
          <p:cNvSpPr txBox="1"/>
          <p:nvPr/>
        </p:nvSpPr>
        <p:spPr>
          <a:xfrm>
            <a:off x="4982736" y="1312348"/>
            <a:ext cx="45236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+1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85DD24C-6FAF-124B-A828-4265FD306CC1}"/>
              </a:ext>
            </a:extLst>
          </p:cNvPr>
          <p:cNvSpPr txBox="1"/>
          <p:nvPr/>
        </p:nvSpPr>
        <p:spPr>
          <a:xfrm>
            <a:off x="6799476" y="1324822"/>
            <a:ext cx="38985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-1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CBAF993-A34D-624F-9F96-24FF998482D6}"/>
              </a:ext>
            </a:extLst>
          </p:cNvPr>
          <p:cNvSpPr txBox="1"/>
          <p:nvPr/>
        </p:nvSpPr>
        <p:spPr>
          <a:xfrm>
            <a:off x="1858589" y="1851994"/>
            <a:ext cx="811441" cy="46166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400" dirty="0"/>
              <a:t>And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5FC62E19-C13D-A142-9A49-9C12015E8420}"/>
              </a:ext>
            </a:extLst>
          </p:cNvPr>
          <p:cNvGrpSpPr/>
          <p:nvPr/>
        </p:nvGrpSpPr>
        <p:grpSpPr>
          <a:xfrm>
            <a:off x="543047" y="2313660"/>
            <a:ext cx="3442527" cy="3231992"/>
            <a:chOff x="543047" y="2313660"/>
            <a:chExt cx="3442527" cy="3231992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D0C3A3-31D9-9047-A49E-66C5104C11F6}"/>
                </a:ext>
              </a:extLst>
            </p:cNvPr>
            <p:cNvGrpSpPr/>
            <p:nvPr/>
          </p:nvGrpSpPr>
          <p:grpSpPr>
            <a:xfrm>
              <a:off x="543047" y="2313660"/>
              <a:ext cx="3442527" cy="3231992"/>
              <a:chOff x="817340" y="2235257"/>
              <a:chExt cx="3442527" cy="3231992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1F45A5D2-A7BC-6C4F-8AB5-BBA5DAEF9655}"/>
                  </a:ext>
                </a:extLst>
              </p:cNvPr>
              <p:cNvGrpSpPr/>
              <p:nvPr/>
            </p:nvGrpSpPr>
            <p:grpSpPr>
              <a:xfrm>
                <a:off x="817340" y="2235257"/>
                <a:ext cx="3442527" cy="3231992"/>
                <a:chOff x="931333" y="1501422"/>
                <a:chExt cx="3414889" cy="2698045"/>
              </a:xfrm>
            </p:grpSpPr>
            <p:cxnSp>
              <p:nvCxnSpPr>
                <p:cNvPr id="5" name="Straight Arrow Connector 4">
                  <a:extLst>
                    <a:ext uri="{FF2B5EF4-FFF2-40B4-BE49-F238E27FC236}">
                      <a16:creationId xmlns:a16="http://schemas.microsoft.com/office/drawing/2014/main" id="{6F21168F-6CB0-5245-83C7-DDF0C36593D6}"/>
                    </a:ext>
                  </a:extLst>
                </p:cNvPr>
                <p:cNvCxnSpPr/>
                <p:nvPr/>
              </p:nvCxnSpPr>
              <p:spPr>
                <a:xfrm>
                  <a:off x="2638777" y="1501422"/>
                  <a:ext cx="0" cy="2698045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Arrow Connector 5">
                  <a:extLst>
                    <a:ext uri="{FF2B5EF4-FFF2-40B4-BE49-F238E27FC236}">
                      <a16:creationId xmlns:a16="http://schemas.microsoft.com/office/drawing/2014/main" id="{52977E93-21A6-7C48-A8ED-95C62132ADC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31333" y="2850444"/>
                  <a:ext cx="3414889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ED45C7F8-2F6C-8145-A2D1-E87D904F7669}"/>
                  </a:ext>
                </a:extLst>
              </p:cNvPr>
              <p:cNvGrpSpPr/>
              <p:nvPr/>
            </p:nvGrpSpPr>
            <p:grpSpPr>
              <a:xfrm>
                <a:off x="1615803" y="2978929"/>
                <a:ext cx="1862677" cy="145969"/>
                <a:chOff x="1615803" y="2978929"/>
                <a:chExt cx="1862677" cy="145969"/>
              </a:xfrm>
            </p:grpSpPr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81BA4245-83F5-8E43-BEBA-F7E7CAA854C8}"/>
                    </a:ext>
                  </a:extLst>
                </p:cNvPr>
                <p:cNvSpPr/>
                <p:nvPr/>
              </p:nvSpPr>
              <p:spPr>
                <a:xfrm>
                  <a:off x="3336966" y="2978929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8AD35E78-8A97-1947-AA2B-58B106D473F5}"/>
                    </a:ext>
                  </a:extLst>
                </p:cNvPr>
                <p:cNvSpPr/>
                <p:nvPr/>
              </p:nvSpPr>
              <p:spPr>
                <a:xfrm>
                  <a:off x="1615803" y="2983384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71A1C841-4F6B-5846-AF1B-B99569B10541}"/>
                  </a:ext>
                </a:extLst>
              </p:cNvPr>
              <p:cNvGrpSpPr/>
              <p:nvPr/>
            </p:nvGrpSpPr>
            <p:grpSpPr>
              <a:xfrm>
                <a:off x="1615803" y="4586266"/>
                <a:ext cx="1862677" cy="145969"/>
                <a:chOff x="1615803" y="2978929"/>
                <a:chExt cx="1862677" cy="145969"/>
              </a:xfrm>
            </p:grpSpPr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B4021834-4F65-A741-86A9-2B56DCFBBBC4}"/>
                    </a:ext>
                  </a:extLst>
                </p:cNvPr>
                <p:cNvSpPr/>
                <p:nvPr/>
              </p:nvSpPr>
              <p:spPr>
                <a:xfrm>
                  <a:off x="3336966" y="2978929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5356475D-B975-2E46-B641-0E7AE54F095D}"/>
                    </a:ext>
                  </a:extLst>
                </p:cNvPr>
                <p:cNvSpPr/>
                <p:nvPr/>
              </p:nvSpPr>
              <p:spPr>
                <a:xfrm>
                  <a:off x="1615803" y="2983384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4CC1AA7-0CC5-8247-B4C5-AAB612129D7E}"/>
                </a:ext>
              </a:extLst>
            </p:cNvPr>
            <p:cNvSpPr txBox="1"/>
            <p:nvPr/>
          </p:nvSpPr>
          <p:spPr>
            <a:xfrm>
              <a:off x="2890934" y="3200714"/>
              <a:ext cx="452368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dirty="0"/>
                <a:t>+1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B128F69-144E-5240-8663-EB879BF664C9}"/>
                </a:ext>
              </a:extLst>
            </p:cNvPr>
            <p:cNvSpPr txBox="1"/>
            <p:nvPr/>
          </p:nvSpPr>
          <p:spPr>
            <a:xfrm>
              <a:off x="1217342" y="4834580"/>
              <a:ext cx="389850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-1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405B1B0E-1737-4347-8E03-E6A1A977DBF5}"/>
                </a:ext>
              </a:extLst>
            </p:cNvPr>
            <p:cNvSpPr txBox="1"/>
            <p:nvPr/>
          </p:nvSpPr>
          <p:spPr>
            <a:xfrm>
              <a:off x="1195804" y="3198846"/>
              <a:ext cx="389850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-1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F27BAED-6198-E040-973B-0D1A4F7F5845}"/>
                </a:ext>
              </a:extLst>
            </p:cNvPr>
            <p:cNvSpPr txBox="1"/>
            <p:nvPr/>
          </p:nvSpPr>
          <p:spPr>
            <a:xfrm>
              <a:off x="2953452" y="4849849"/>
              <a:ext cx="389850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-1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2B68FF09-E2CF-2C49-929E-72F144567052}"/>
              </a:ext>
            </a:extLst>
          </p:cNvPr>
          <p:cNvGrpSpPr/>
          <p:nvPr/>
        </p:nvGrpSpPr>
        <p:grpSpPr>
          <a:xfrm>
            <a:off x="4227985" y="2313660"/>
            <a:ext cx="3442527" cy="3231992"/>
            <a:chOff x="543047" y="2313660"/>
            <a:chExt cx="3442527" cy="3231992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99161919-3379-C742-8AAE-9ECFBA62DF62}"/>
                </a:ext>
              </a:extLst>
            </p:cNvPr>
            <p:cNvGrpSpPr/>
            <p:nvPr/>
          </p:nvGrpSpPr>
          <p:grpSpPr>
            <a:xfrm>
              <a:off x="543047" y="2313660"/>
              <a:ext cx="3442527" cy="3231992"/>
              <a:chOff x="817340" y="2235257"/>
              <a:chExt cx="3442527" cy="3231992"/>
            </a:xfrm>
          </p:grpSpPr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1E4C7B42-CAEC-5649-8088-FB22E3BE1E89}"/>
                  </a:ext>
                </a:extLst>
              </p:cNvPr>
              <p:cNvGrpSpPr/>
              <p:nvPr/>
            </p:nvGrpSpPr>
            <p:grpSpPr>
              <a:xfrm>
                <a:off x="817340" y="2235257"/>
                <a:ext cx="3442527" cy="3231992"/>
                <a:chOff x="931333" y="1501422"/>
                <a:chExt cx="3414889" cy="2698045"/>
              </a:xfrm>
            </p:grpSpPr>
            <p:cxnSp>
              <p:nvCxnSpPr>
                <p:cNvPr id="119" name="Straight Arrow Connector 118">
                  <a:extLst>
                    <a:ext uri="{FF2B5EF4-FFF2-40B4-BE49-F238E27FC236}">
                      <a16:creationId xmlns:a16="http://schemas.microsoft.com/office/drawing/2014/main" id="{67C2A104-DD02-CE47-95B7-A647CC43B125}"/>
                    </a:ext>
                  </a:extLst>
                </p:cNvPr>
                <p:cNvCxnSpPr/>
                <p:nvPr/>
              </p:nvCxnSpPr>
              <p:spPr>
                <a:xfrm>
                  <a:off x="2638777" y="1501422"/>
                  <a:ext cx="0" cy="2698045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Arrow Connector 119">
                  <a:extLst>
                    <a:ext uri="{FF2B5EF4-FFF2-40B4-BE49-F238E27FC236}">
                      <a16:creationId xmlns:a16="http://schemas.microsoft.com/office/drawing/2014/main" id="{F57461B2-CB62-5945-9BE7-3E4765F3BE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31333" y="2850444"/>
                  <a:ext cx="3414889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03F187EE-A23D-FE40-94FE-04ED4685267F}"/>
                  </a:ext>
                </a:extLst>
              </p:cNvPr>
              <p:cNvGrpSpPr/>
              <p:nvPr/>
            </p:nvGrpSpPr>
            <p:grpSpPr>
              <a:xfrm>
                <a:off x="1615803" y="2978929"/>
                <a:ext cx="1862677" cy="145969"/>
                <a:chOff x="1615803" y="2978929"/>
                <a:chExt cx="1862677" cy="145969"/>
              </a:xfrm>
            </p:grpSpPr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9910FD9F-515B-9249-A025-42F610E0A30B}"/>
                    </a:ext>
                  </a:extLst>
                </p:cNvPr>
                <p:cNvSpPr/>
                <p:nvPr/>
              </p:nvSpPr>
              <p:spPr>
                <a:xfrm>
                  <a:off x="3336966" y="2978929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EB0D9C27-32DC-AD40-B6EE-A3B626B047D8}"/>
                    </a:ext>
                  </a:extLst>
                </p:cNvPr>
                <p:cNvSpPr/>
                <p:nvPr/>
              </p:nvSpPr>
              <p:spPr>
                <a:xfrm>
                  <a:off x="1615803" y="2983384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5533FCAB-1ACE-944F-88DE-ECDF211403C7}"/>
                  </a:ext>
                </a:extLst>
              </p:cNvPr>
              <p:cNvGrpSpPr/>
              <p:nvPr/>
            </p:nvGrpSpPr>
            <p:grpSpPr>
              <a:xfrm>
                <a:off x="1615803" y="4586266"/>
                <a:ext cx="1862677" cy="145969"/>
                <a:chOff x="1615803" y="2978929"/>
                <a:chExt cx="1862677" cy="145969"/>
              </a:xfrm>
            </p:grpSpPr>
            <p:sp>
              <p:nvSpPr>
                <p:cNvPr id="115" name="Oval 114">
                  <a:extLst>
                    <a:ext uri="{FF2B5EF4-FFF2-40B4-BE49-F238E27FC236}">
                      <a16:creationId xmlns:a16="http://schemas.microsoft.com/office/drawing/2014/main" id="{7A356D30-9C6B-544C-BCFE-B1FE5284F3EF}"/>
                    </a:ext>
                  </a:extLst>
                </p:cNvPr>
                <p:cNvSpPr/>
                <p:nvPr/>
              </p:nvSpPr>
              <p:spPr>
                <a:xfrm>
                  <a:off x="3336966" y="2978929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Oval 115">
                  <a:extLst>
                    <a:ext uri="{FF2B5EF4-FFF2-40B4-BE49-F238E27FC236}">
                      <a16:creationId xmlns:a16="http://schemas.microsoft.com/office/drawing/2014/main" id="{7B6008C5-F49A-6841-AE34-EB18DF0DE85E}"/>
                    </a:ext>
                  </a:extLst>
                </p:cNvPr>
                <p:cNvSpPr/>
                <p:nvPr/>
              </p:nvSpPr>
              <p:spPr>
                <a:xfrm>
                  <a:off x="1615803" y="2983384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02FC58E0-B8EA-3F42-8AD9-F318122030A7}"/>
                </a:ext>
              </a:extLst>
            </p:cNvPr>
            <p:cNvSpPr txBox="1"/>
            <p:nvPr/>
          </p:nvSpPr>
          <p:spPr>
            <a:xfrm>
              <a:off x="2890934" y="3200714"/>
              <a:ext cx="452368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dirty="0"/>
                <a:t>+1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ECF1D8B0-E22E-EB46-AC7B-27AE43D38B63}"/>
                </a:ext>
              </a:extLst>
            </p:cNvPr>
            <p:cNvSpPr txBox="1"/>
            <p:nvPr/>
          </p:nvSpPr>
          <p:spPr>
            <a:xfrm>
              <a:off x="1217342" y="4834580"/>
              <a:ext cx="389850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-1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53CB647-0E2F-F447-9959-FD6BF6AD99D5}"/>
                </a:ext>
              </a:extLst>
            </p:cNvPr>
            <p:cNvSpPr txBox="1"/>
            <p:nvPr/>
          </p:nvSpPr>
          <p:spPr>
            <a:xfrm>
              <a:off x="1195804" y="3198846"/>
              <a:ext cx="452368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+1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43D454BB-EAC9-BF44-8BBA-A8A981A467AB}"/>
                </a:ext>
              </a:extLst>
            </p:cNvPr>
            <p:cNvSpPr txBox="1"/>
            <p:nvPr/>
          </p:nvSpPr>
          <p:spPr>
            <a:xfrm>
              <a:off x="2953452" y="4849849"/>
              <a:ext cx="452368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+1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23B4BC2-739E-0248-B7BC-17FD7CEFC73A}"/>
              </a:ext>
            </a:extLst>
          </p:cNvPr>
          <p:cNvGrpSpPr/>
          <p:nvPr/>
        </p:nvGrpSpPr>
        <p:grpSpPr>
          <a:xfrm>
            <a:off x="7912923" y="2313660"/>
            <a:ext cx="3442527" cy="3231992"/>
            <a:chOff x="543047" y="2313660"/>
            <a:chExt cx="3442527" cy="3231992"/>
          </a:xfrm>
        </p:grpSpPr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99C6B8F0-897B-2E42-9A82-4FEC79A01201}"/>
                </a:ext>
              </a:extLst>
            </p:cNvPr>
            <p:cNvGrpSpPr/>
            <p:nvPr/>
          </p:nvGrpSpPr>
          <p:grpSpPr>
            <a:xfrm>
              <a:off x="543047" y="2313660"/>
              <a:ext cx="3442527" cy="3231992"/>
              <a:chOff x="817340" y="2235257"/>
              <a:chExt cx="3442527" cy="3231992"/>
            </a:xfrm>
          </p:grpSpPr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DC42EDE9-6259-5747-A35C-C6F7FF2A178B}"/>
                  </a:ext>
                </a:extLst>
              </p:cNvPr>
              <p:cNvGrpSpPr/>
              <p:nvPr/>
            </p:nvGrpSpPr>
            <p:grpSpPr>
              <a:xfrm>
                <a:off x="817340" y="2235257"/>
                <a:ext cx="3442527" cy="3231992"/>
                <a:chOff x="931333" y="1501422"/>
                <a:chExt cx="3414889" cy="2698045"/>
              </a:xfrm>
            </p:grpSpPr>
            <p:cxnSp>
              <p:nvCxnSpPr>
                <p:cNvPr id="134" name="Straight Arrow Connector 133">
                  <a:extLst>
                    <a:ext uri="{FF2B5EF4-FFF2-40B4-BE49-F238E27FC236}">
                      <a16:creationId xmlns:a16="http://schemas.microsoft.com/office/drawing/2014/main" id="{58C547D6-6D23-9C4A-9D42-C27231C2701E}"/>
                    </a:ext>
                  </a:extLst>
                </p:cNvPr>
                <p:cNvCxnSpPr/>
                <p:nvPr/>
              </p:nvCxnSpPr>
              <p:spPr>
                <a:xfrm>
                  <a:off x="2638777" y="1501422"/>
                  <a:ext cx="0" cy="2698045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Arrow Connector 134">
                  <a:extLst>
                    <a:ext uri="{FF2B5EF4-FFF2-40B4-BE49-F238E27FC236}">
                      <a16:creationId xmlns:a16="http://schemas.microsoft.com/office/drawing/2014/main" id="{C5721DB3-BD8F-BE46-9577-AAD22C3259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31333" y="2850444"/>
                  <a:ext cx="3414889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F9327750-FF0B-7945-8E78-9230910B48AC}"/>
                  </a:ext>
                </a:extLst>
              </p:cNvPr>
              <p:cNvGrpSpPr/>
              <p:nvPr/>
            </p:nvGrpSpPr>
            <p:grpSpPr>
              <a:xfrm>
                <a:off x="1615803" y="2978929"/>
                <a:ext cx="1862677" cy="145969"/>
                <a:chOff x="1615803" y="2978929"/>
                <a:chExt cx="1862677" cy="145969"/>
              </a:xfrm>
            </p:grpSpPr>
            <p:sp>
              <p:nvSpPr>
                <p:cNvPr id="132" name="Oval 131">
                  <a:extLst>
                    <a:ext uri="{FF2B5EF4-FFF2-40B4-BE49-F238E27FC236}">
                      <a16:creationId xmlns:a16="http://schemas.microsoft.com/office/drawing/2014/main" id="{6D654B10-F779-2E41-844D-FFE67F4B055D}"/>
                    </a:ext>
                  </a:extLst>
                </p:cNvPr>
                <p:cNvSpPr/>
                <p:nvPr/>
              </p:nvSpPr>
              <p:spPr>
                <a:xfrm>
                  <a:off x="3336966" y="2978929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3" name="Oval 132">
                  <a:extLst>
                    <a:ext uri="{FF2B5EF4-FFF2-40B4-BE49-F238E27FC236}">
                      <a16:creationId xmlns:a16="http://schemas.microsoft.com/office/drawing/2014/main" id="{1CFC041E-FC2D-024A-9E09-58FAC99AC0C7}"/>
                    </a:ext>
                  </a:extLst>
                </p:cNvPr>
                <p:cNvSpPr/>
                <p:nvPr/>
              </p:nvSpPr>
              <p:spPr>
                <a:xfrm>
                  <a:off x="1615803" y="2983384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8F0F37C4-D1D4-BE4A-A9AF-8E36BE19465A}"/>
                  </a:ext>
                </a:extLst>
              </p:cNvPr>
              <p:cNvGrpSpPr/>
              <p:nvPr/>
            </p:nvGrpSpPr>
            <p:grpSpPr>
              <a:xfrm>
                <a:off x="1615803" y="4586266"/>
                <a:ext cx="1862677" cy="145969"/>
                <a:chOff x="1615803" y="2978929"/>
                <a:chExt cx="1862677" cy="145969"/>
              </a:xfrm>
            </p:grpSpPr>
            <p:sp>
              <p:nvSpPr>
                <p:cNvPr id="130" name="Oval 129">
                  <a:extLst>
                    <a:ext uri="{FF2B5EF4-FFF2-40B4-BE49-F238E27FC236}">
                      <a16:creationId xmlns:a16="http://schemas.microsoft.com/office/drawing/2014/main" id="{BBAB2B4A-3FE5-4248-9415-5EB79AE0B024}"/>
                    </a:ext>
                  </a:extLst>
                </p:cNvPr>
                <p:cNvSpPr/>
                <p:nvPr/>
              </p:nvSpPr>
              <p:spPr>
                <a:xfrm>
                  <a:off x="3336966" y="2978929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43972E54-1C14-D24C-8E42-0C15E4726A5D}"/>
                    </a:ext>
                  </a:extLst>
                </p:cNvPr>
                <p:cNvSpPr/>
                <p:nvPr/>
              </p:nvSpPr>
              <p:spPr>
                <a:xfrm>
                  <a:off x="1615803" y="2983384"/>
                  <a:ext cx="141514" cy="141514"/>
                </a:xfrm>
                <a:prstGeom prst="ellipse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EBF121F8-42C1-FE44-AAB9-E05D09D7B1EE}"/>
                </a:ext>
              </a:extLst>
            </p:cNvPr>
            <p:cNvSpPr txBox="1"/>
            <p:nvPr/>
          </p:nvSpPr>
          <p:spPr>
            <a:xfrm>
              <a:off x="2890934" y="3200714"/>
              <a:ext cx="452368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dirty="0"/>
                <a:t>-1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43799CB3-8DF2-934D-A7D6-2440EF8D3C12}"/>
                </a:ext>
              </a:extLst>
            </p:cNvPr>
            <p:cNvSpPr txBox="1"/>
            <p:nvPr/>
          </p:nvSpPr>
          <p:spPr>
            <a:xfrm>
              <a:off x="1217342" y="4834580"/>
              <a:ext cx="389850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-1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850D338E-1511-2B4D-95B6-0B68E7479C5D}"/>
                </a:ext>
              </a:extLst>
            </p:cNvPr>
            <p:cNvSpPr txBox="1"/>
            <p:nvPr/>
          </p:nvSpPr>
          <p:spPr>
            <a:xfrm>
              <a:off x="1195804" y="3198846"/>
              <a:ext cx="452368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+1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13B0C1EF-254B-AB42-96CD-75897ACA4D46}"/>
                </a:ext>
              </a:extLst>
            </p:cNvPr>
            <p:cNvSpPr txBox="1"/>
            <p:nvPr/>
          </p:nvSpPr>
          <p:spPr>
            <a:xfrm>
              <a:off x="2953452" y="4849849"/>
              <a:ext cx="452368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+1</a:t>
              </a:r>
            </a:p>
          </p:txBody>
        </p:sp>
      </p:grpSp>
      <p:sp>
        <p:nvSpPr>
          <p:cNvPr id="136" name="TextBox 135">
            <a:extLst>
              <a:ext uri="{FF2B5EF4-FFF2-40B4-BE49-F238E27FC236}">
                <a16:creationId xmlns:a16="http://schemas.microsoft.com/office/drawing/2014/main" id="{23537207-E99C-3946-B872-943C9E75EAAA}"/>
              </a:ext>
            </a:extLst>
          </p:cNvPr>
          <p:cNvSpPr txBox="1"/>
          <p:nvPr/>
        </p:nvSpPr>
        <p:spPr>
          <a:xfrm>
            <a:off x="5654516" y="1873812"/>
            <a:ext cx="545342" cy="46166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400" dirty="0"/>
              <a:t>Or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54B39DCB-211E-E342-9F79-A871D7E01C57}"/>
              </a:ext>
            </a:extLst>
          </p:cNvPr>
          <p:cNvSpPr txBox="1"/>
          <p:nvPr/>
        </p:nvSpPr>
        <p:spPr>
          <a:xfrm>
            <a:off x="9361515" y="1864672"/>
            <a:ext cx="732893" cy="46166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400" dirty="0" err="1"/>
              <a:t>XOr</a:t>
            </a:r>
            <a:endParaRPr lang="en-US" sz="2400" dirty="0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E35C419B-AC9E-AE41-ABA4-EF2DA31013D0}"/>
              </a:ext>
            </a:extLst>
          </p:cNvPr>
          <p:cNvGrpSpPr/>
          <p:nvPr/>
        </p:nvGrpSpPr>
        <p:grpSpPr>
          <a:xfrm>
            <a:off x="1483024" y="2335477"/>
            <a:ext cx="2744961" cy="2744961"/>
            <a:chOff x="1483024" y="2335477"/>
            <a:chExt cx="2744961" cy="274496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C604794-B7D1-304F-BD9A-56F5D13BD174}"/>
                </a:ext>
              </a:extLst>
            </p:cNvPr>
            <p:cNvCxnSpPr/>
            <p:nvPr/>
          </p:nvCxnSpPr>
          <p:spPr>
            <a:xfrm>
              <a:off x="1483024" y="2335477"/>
              <a:ext cx="2744961" cy="2744961"/>
            </a:xfrm>
            <a:prstGeom prst="line">
              <a:avLst/>
            </a:prstGeom>
            <a:ln w="57150"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AAFA23D-F0E5-9E4D-9AE6-F1A088F0AD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81373" y="3009462"/>
              <a:ext cx="233262" cy="239364"/>
            </a:xfrm>
            <a:prstGeom prst="line">
              <a:avLst/>
            </a:prstGeom>
            <a:ln w="28575">
              <a:headEnd type="triangle" w="med" len="med"/>
              <a:tailEnd type="none" w="med" len="med"/>
            </a:ln>
            <a:effectLst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9285DC7F-62EB-FE42-8792-7FBD679787AE}"/>
              </a:ext>
            </a:extLst>
          </p:cNvPr>
          <p:cNvGrpSpPr/>
          <p:nvPr/>
        </p:nvGrpSpPr>
        <p:grpSpPr>
          <a:xfrm>
            <a:off x="4043398" y="2862428"/>
            <a:ext cx="2744961" cy="2744961"/>
            <a:chOff x="1483024" y="2335477"/>
            <a:chExt cx="2744961" cy="2744961"/>
          </a:xfrm>
        </p:grpSpPr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71E87547-B469-0441-B635-7DEDC98F0E98}"/>
                </a:ext>
              </a:extLst>
            </p:cNvPr>
            <p:cNvCxnSpPr/>
            <p:nvPr/>
          </p:nvCxnSpPr>
          <p:spPr>
            <a:xfrm>
              <a:off x="1483024" y="2335477"/>
              <a:ext cx="2744961" cy="2744961"/>
            </a:xfrm>
            <a:prstGeom prst="line">
              <a:avLst/>
            </a:prstGeom>
            <a:ln w="57150"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D6EB9134-61C8-2641-9D1F-89A50744FF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81373" y="3009462"/>
              <a:ext cx="233262" cy="239364"/>
            </a:xfrm>
            <a:prstGeom prst="line">
              <a:avLst/>
            </a:prstGeom>
            <a:ln w="28575">
              <a:headEnd type="triangle" w="med" len="med"/>
              <a:tailEnd type="none" w="med" len="med"/>
            </a:ln>
            <a:effectLst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B5501F7-76C7-0D47-A073-A587835EA492}"/>
              </a:ext>
            </a:extLst>
          </p:cNvPr>
          <p:cNvSpPr txBox="1"/>
          <p:nvPr/>
        </p:nvSpPr>
        <p:spPr>
          <a:xfrm>
            <a:off x="8251497" y="5690521"/>
            <a:ext cx="313098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No separating hyperplane</a:t>
            </a:r>
          </a:p>
        </p:txBody>
      </p:sp>
      <p:pic>
        <p:nvPicPr>
          <p:cNvPr id="158" name="Picture 157">
            <a:extLst>
              <a:ext uri="{FF2B5EF4-FFF2-40B4-BE49-F238E27FC236}">
                <a16:creationId xmlns:a16="http://schemas.microsoft.com/office/drawing/2014/main" id="{A5620F1E-23ED-EC4A-BCA3-EFD35E20F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407" y="6094294"/>
            <a:ext cx="54610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388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2DE82-5F1D-8243-8AB6-569EBABD8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one hidden layer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F5F6F2E-4B2E-A040-BF1B-30DABDF61D05}"/>
              </a:ext>
            </a:extLst>
          </p:cNvPr>
          <p:cNvCxnSpPr>
            <a:cxnSpLocks/>
            <a:stCxn id="12" idx="3"/>
            <a:endCxn id="6" idx="2"/>
          </p:cNvCxnSpPr>
          <p:nvPr/>
        </p:nvCxnSpPr>
        <p:spPr>
          <a:xfrm>
            <a:off x="2479822" y="2508703"/>
            <a:ext cx="2590943" cy="195602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04F9DAC-2D39-1A4F-8CC3-4F5D86ABAA3C}"/>
              </a:ext>
            </a:extLst>
          </p:cNvPr>
          <p:cNvCxnSpPr>
            <a:cxnSpLocks/>
            <a:stCxn id="13" idx="3"/>
            <a:endCxn id="6" idx="2"/>
          </p:cNvCxnSpPr>
          <p:nvPr/>
        </p:nvCxnSpPr>
        <p:spPr>
          <a:xfrm flipV="1">
            <a:off x="2462362" y="2704305"/>
            <a:ext cx="2608403" cy="2209532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EE5F01D-AD9B-7E41-9521-9169CBBF0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722" y="2369003"/>
            <a:ext cx="419100" cy="279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209EB6-1B46-AA4E-940E-06DD7ADA2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0562" y="4774137"/>
            <a:ext cx="431800" cy="2794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371B0EB7-AFA5-FD47-B74C-0213FFB72617}"/>
              </a:ext>
            </a:extLst>
          </p:cNvPr>
          <p:cNvGrpSpPr/>
          <p:nvPr/>
        </p:nvGrpSpPr>
        <p:grpSpPr>
          <a:xfrm>
            <a:off x="5070765" y="2111638"/>
            <a:ext cx="3061854" cy="1477433"/>
            <a:chOff x="6152228" y="2878667"/>
            <a:chExt cx="3061854" cy="147743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78D144C-A928-094A-8C60-D56E3239FC5B}"/>
                </a:ext>
              </a:extLst>
            </p:cNvPr>
            <p:cNvGrpSpPr/>
            <p:nvPr/>
          </p:nvGrpSpPr>
          <p:grpSpPr>
            <a:xfrm>
              <a:off x="6152228" y="2878667"/>
              <a:ext cx="1185333" cy="1185333"/>
              <a:chOff x="7191022" y="2867378"/>
              <a:chExt cx="1546578" cy="1546578"/>
            </a:xfrm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F7308D94-1DC0-2340-9D15-0959679993F2}"/>
                  </a:ext>
                </a:extLst>
              </p:cNvPr>
              <p:cNvSpPr/>
              <p:nvPr/>
            </p:nvSpPr>
            <p:spPr>
              <a:xfrm>
                <a:off x="7191022" y="2867378"/>
                <a:ext cx="1546578" cy="1546578"/>
              </a:xfrm>
              <a:prstGeom prst="ellipse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ADA87503-BBFC-EE4A-A98C-203E67525293}"/>
                  </a:ext>
                </a:extLst>
              </p:cNvPr>
              <p:cNvSpPr/>
              <p:nvPr/>
            </p:nvSpPr>
            <p:spPr>
              <a:xfrm>
                <a:off x="7270369" y="3317395"/>
                <a:ext cx="1387884" cy="646545"/>
              </a:xfrm>
              <a:custGeom>
                <a:avLst/>
                <a:gdLst>
                  <a:gd name="connsiteX0" fmla="*/ 0 w 2032000"/>
                  <a:gd name="connsiteY0" fmla="*/ 711200 h 711200"/>
                  <a:gd name="connsiteX1" fmla="*/ 1016000 w 2032000"/>
                  <a:gd name="connsiteY1" fmla="*/ 711200 h 711200"/>
                  <a:gd name="connsiteX2" fmla="*/ 1016000 w 2032000"/>
                  <a:gd name="connsiteY2" fmla="*/ 0 h 711200"/>
                  <a:gd name="connsiteX3" fmla="*/ 2032000 w 2032000"/>
                  <a:gd name="connsiteY3" fmla="*/ 0 h 711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32000" h="711200">
                    <a:moveTo>
                      <a:pt x="0" y="711200"/>
                    </a:moveTo>
                    <a:lnTo>
                      <a:pt x="1016000" y="711200"/>
                    </a:lnTo>
                    <a:lnTo>
                      <a:pt x="1016000" y="0"/>
                    </a:lnTo>
                    <a:lnTo>
                      <a:pt x="2032000" y="0"/>
                    </a:lnTo>
                  </a:path>
                </a:pathLst>
              </a:cu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CDBD9F7-A18C-4248-8C74-16D716DB8BD3}"/>
                </a:ext>
              </a:extLst>
            </p:cNvPr>
            <p:cNvCxnSpPr>
              <a:cxnSpLocks/>
              <a:stCxn id="6" idx="6"/>
              <a:endCxn id="31" idx="2"/>
            </p:cNvCxnSpPr>
            <p:nvPr/>
          </p:nvCxnSpPr>
          <p:spPr>
            <a:xfrm>
              <a:off x="7337561" y="3471334"/>
              <a:ext cx="1876521" cy="840430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2DD0C71-38E0-5745-B405-B984C3CD7513}"/>
                </a:ext>
              </a:extLst>
            </p:cNvPr>
            <p:cNvCxnSpPr>
              <a:cxnSpLocks/>
              <a:endCxn id="6" idx="4"/>
            </p:cNvCxnSpPr>
            <p:nvPr/>
          </p:nvCxnSpPr>
          <p:spPr>
            <a:xfrm flipV="1">
              <a:off x="6744894" y="4064000"/>
              <a:ext cx="1" cy="292100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3F3768B-26F1-A34A-BA6F-A63170BE43FD}"/>
              </a:ext>
            </a:extLst>
          </p:cNvPr>
          <p:cNvGrpSpPr/>
          <p:nvPr/>
        </p:nvGrpSpPr>
        <p:grpSpPr>
          <a:xfrm>
            <a:off x="5128485" y="3544735"/>
            <a:ext cx="3004134" cy="2114169"/>
            <a:chOff x="6152228" y="2241931"/>
            <a:chExt cx="3004134" cy="2114169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F470630-425C-9E4F-8119-904CABF859DB}"/>
                </a:ext>
              </a:extLst>
            </p:cNvPr>
            <p:cNvGrpSpPr/>
            <p:nvPr/>
          </p:nvGrpSpPr>
          <p:grpSpPr>
            <a:xfrm>
              <a:off x="6152228" y="2878667"/>
              <a:ext cx="1185333" cy="1185333"/>
              <a:chOff x="7191022" y="2867378"/>
              <a:chExt cx="1546578" cy="1546578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01FDBEC2-5B6C-AD4E-A584-84443D707949}"/>
                  </a:ext>
                </a:extLst>
              </p:cNvPr>
              <p:cNvSpPr/>
              <p:nvPr/>
            </p:nvSpPr>
            <p:spPr>
              <a:xfrm>
                <a:off x="7191022" y="2867378"/>
                <a:ext cx="1546578" cy="1546578"/>
              </a:xfrm>
              <a:prstGeom prst="ellipse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77FEE1F8-798A-0E41-BDD5-B055D9B7B7BE}"/>
                  </a:ext>
                </a:extLst>
              </p:cNvPr>
              <p:cNvSpPr/>
              <p:nvPr/>
            </p:nvSpPr>
            <p:spPr>
              <a:xfrm>
                <a:off x="7270369" y="3317395"/>
                <a:ext cx="1387884" cy="646545"/>
              </a:xfrm>
              <a:custGeom>
                <a:avLst/>
                <a:gdLst>
                  <a:gd name="connsiteX0" fmla="*/ 0 w 2032000"/>
                  <a:gd name="connsiteY0" fmla="*/ 711200 h 711200"/>
                  <a:gd name="connsiteX1" fmla="*/ 1016000 w 2032000"/>
                  <a:gd name="connsiteY1" fmla="*/ 711200 h 711200"/>
                  <a:gd name="connsiteX2" fmla="*/ 1016000 w 2032000"/>
                  <a:gd name="connsiteY2" fmla="*/ 0 h 711200"/>
                  <a:gd name="connsiteX3" fmla="*/ 2032000 w 2032000"/>
                  <a:gd name="connsiteY3" fmla="*/ 0 h 711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32000" h="711200">
                    <a:moveTo>
                      <a:pt x="0" y="711200"/>
                    </a:moveTo>
                    <a:lnTo>
                      <a:pt x="1016000" y="711200"/>
                    </a:lnTo>
                    <a:lnTo>
                      <a:pt x="1016000" y="0"/>
                    </a:lnTo>
                    <a:lnTo>
                      <a:pt x="2032000" y="0"/>
                    </a:lnTo>
                  </a:path>
                </a:pathLst>
              </a:cu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B82D698-EAD1-8049-9C8D-95F476D5D1FC}"/>
                </a:ext>
              </a:extLst>
            </p:cNvPr>
            <p:cNvCxnSpPr>
              <a:cxnSpLocks/>
              <a:stCxn id="24" idx="6"/>
              <a:endCxn id="31" idx="2"/>
            </p:cNvCxnSpPr>
            <p:nvPr/>
          </p:nvCxnSpPr>
          <p:spPr>
            <a:xfrm flipV="1">
              <a:off x="7337561" y="2241931"/>
              <a:ext cx="1818801" cy="1229403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109A37F-7DB0-7D4A-89F3-BCC2AC50EA40}"/>
                </a:ext>
              </a:extLst>
            </p:cNvPr>
            <p:cNvCxnSpPr>
              <a:cxnSpLocks/>
              <a:endCxn id="24" idx="4"/>
            </p:cNvCxnSpPr>
            <p:nvPr/>
          </p:nvCxnSpPr>
          <p:spPr>
            <a:xfrm flipV="1">
              <a:off x="6744894" y="4064000"/>
              <a:ext cx="1" cy="292100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931203B-7422-354B-B825-DB6A35ABF5F3}"/>
              </a:ext>
            </a:extLst>
          </p:cNvPr>
          <p:cNvGrpSpPr/>
          <p:nvPr/>
        </p:nvGrpSpPr>
        <p:grpSpPr>
          <a:xfrm>
            <a:off x="8132619" y="2952068"/>
            <a:ext cx="2108270" cy="1477433"/>
            <a:chOff x="6152228" y="2878667"/>
            <a:chExt cx="2108270" cy="1477433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591A4612-D8EB-7145-9BF6-C36CDE2A2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44598" y="3297767"/>
              <a:ext cx="215900" cy="304800"/>
            </a:xfrm>
            <a:prstGeom prst="rect">
              <a:avLst/>
            </a:prstGeom>
          </p:spPr>
        </p:pic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E3067E6-3D49-AC42-9FF4-1D8D82F27192}"/>
                </a:ext>
              </a:extLst>
            </p:cNvPr>
            <p:cNvGrpSpPr/>
            <p:nvPr/>
          </p:nvGrpSpPr>
          <p:grpSpPr>
            <a:xfrm>
              <a:off x="6152228" y="2878667"/>
              <a:ext cx="1185333" cy="1185333"/>
              <a:chOff x="7191022" y="2867378"/>
              <a:chExt cx="1546578" cy="1546578"/>
            </a:xfrm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06A2B79-CCEF-2247-9A6A-93C3848B6C62}"/>
                  </a:ext>
                </a:extLst>
              </p:cNvPr>
              <p:cNvSpPr/>
              <p:nvPr/>
            </p:nvSpPr>
            <p:spPr>
              <a:xfrm>
                <a:off x="7191022" y="2867378"/>
                <a:ext cx="1546578" cy="1546578"/>
              </a:xfrm>
              <a:prstGeom prst="ellipse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99CE69AC-7367-3B49-A2C8-F1B674597D0C}"/>
                  </a:ext>
                </a:extLst>
              </p:cNvPr>
              <p:cNvSpPr/>
              <p:nvPr/>
            </p:nvSpPr>
            <p:spPr>
              <a:xfrm>
                <a:off x="7270369" y="3317395"/>
                <a:ext cx="1387884" cy="646545"/>
              </a:xfrm>
              <a:custGeom>
                <a:avLst/>
                <a:gdLst>
                  <a:gd name="connsiteX0" fmla="*/ 0 w 2032000"/>
                  <a:gd name="connsiteY0" fmla="*/ 711200 h 711200"/>
                  <a:gd name="connsiteX1" fmla="*/ 1016000 w 2032000"/>
                  <a:gd name="connsiteY1" fmla="*/ 711200 h 711200"/>
                  <a:gd name="connsiteX2" fmla="*/ 1016000 w 2032000"/>
                  <a:gd name="connsiteY2" fmla="*/ 0 h 711200"/>
                  <a:gd name="connsiteX3" fmla="*/ 2032000 w 2032000"/>
                  <a:gd name="connsiteY3" fmla="*/ 0 h 711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32000" h="711200">
                    <a:moveTo>
                      <a:pt x="0" y="711200"/>
                    </a:moveTo>
                    <a:lnTo>
                      <a:pt x="1016000" y="711200"/>
                    </a:lnTo>
                    <a:lnTo>
                      <a:pt x="1016000" y="0"/>
                    </a:lnTo>
                    <a:lnTo>
                      <a:pt x="2032000" y="0"/>
                    </a:lnTo>
                  </a:path>
                </a:pathLst>
              </a:cu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DDED3F86-AFE9-FF43-B46F-1B7CFFE71BD3}"/>
                </a:ext>
              </a:extLst>
            </p:cNvPr>
            <p:cNvCxnSpPr>
              <a:cxnSpLocks/>
            </p:cNvCxnSpPr>
            <p:nvPr/>
          </p:nvCxnSpPr>
          <p:spPr>
            <a:xfrm>
              <a:off x="7337561" y="3471334"/>
              <a:ext cx="541448" cy="0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CEA9469-E5B7-454C-8ABC-6227E0E39CAF}"/>
                </a:ext>
              </a:extLst>
            </p:cNvPr>
            <p:cNvCxnSpPr>
              <a:cxnSpLocks/>
              <a:endCxn id="31" idx="4"/>
            </p:cNvCxnSpPr>
            <p:nvPr/>
          </p:nvCxnSpPr>
          <p:spPr>
            <a:xfrm flipV="1">
              <a:off x="6744894" y="4064000"/>
              <a:ext cx="1" cy="292100"/>
            </a:xfrm>
            <a:prstGeom prst="straightConnector1">
              <a:avLst/>
            </a:prstGeom>
            <a:ln w="381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E565C4D-4B30-B64F-A264-11AA3C84E79D}"/>
              </a:ext>
            </a:extLst>
          </p:cNvPr>
          <p:cNvCxnSpPr>
            <a:cxnSpLocks/>
            <a:stCxn id="12" idx="3"/>
            <a:endCxn id="24" idx="2"/>
          </p:cNvCxnSpPr>
          <p:nvPr/>
        </p:nvCxnSpPr>
        <p:spPr>
          <a:xfrm>
            <a:off x="2479822" y="2508703"/>
            <a:ext cx="2648663" cy="226543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F51214F-6BE7-A74B-B2F1-A4697E769B01}"/>
              </a:ext>
            </a:extLst>
          </p:cNvPr>
          <p:cNvCxnSpPr>
            <a:cxnSpLocks/>
            <a:stCxn id="13" idx="3"/>
            <a:endCxn id="24" idx="2"/>
          </p:cNvCxnSpPr>
          <p:nvPr/>
        </p:nvCxnSpPr>
        <p:spPr>
          <a:xfrm flipV="1">
            <a:off x="2462362" y="4774138"/>
            <a:ext cx="2666123" cy="139699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F0B891B8-2BE8-9744-8FB1-02EB1DEA38DA}"/>
              </a:ext>
            </a:extLst>
          </p:cNvPr>
          <p:cNvSpPr txBox="1"/>
          <p:nvPr/>
        </p:nvSpPr>
        <p:spPr>
          <a:xfrm>
            <a:off x="3572526" y="2139853"/>
            <a:ext cx="383438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9BD7F4F-AD4F-DB47-BF24-B7190EC3FF75}"/>
              </a:ext>
            </a:extLst>
          </p:cNvPr>
          <p:cNvSpPr txBox="1"/>
          <p:nvPr/>
        </p:nvSpPr>
        <p:spPr>
          <a:xfrm>
            <a:off x="3923387" y="2948577"/>
            <a:ext cx="502061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dirty="0"/>
              <a:t>-1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06C94C7-BD6F-BD4F-B9B9-AF406BCA4939}"/>
              </a:ext>
            </a:extLst>
          </p:cNvPr>
          <p:cNvSpPr txBox="1"/>
          <p:nvPr/>
        </p:nvSpPr>
        <p:spPr>
          <a:xfrm>
            <a:off x="3534555" y="4303080"/>
            <a:ext cx="383438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3CE643D-A297-C34B-A8F1-E6CDC9117CC5}"/>
              </a:ext>
            </a:extLst>
          </p:cNvPr>
          <p:cNvSpPr txBox="1"/>
          <p:nvPr/>
        </p:nvSpPr>
        <p:spPr>
          <a:xfrm>
            <a:off x="2980637" y="3199986"/>
            <a:ext cx="502061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dirty="0"/>
              <a:t>-1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47E618-0261-1F47-92D8-0AA8D461A90B}"/>
              </a:ext>
            </a:extLst>
          </p:cNvPr>
          <p:cNvSpPr txBox="1"/>
          <p:nvPr/>
        </p:nvSpPr>
        <p:spPr>
          <a:xfrm>
            <a:off x="5471712" y="3566358"/>
            <a:ext cx="502061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dirty="0"/>
              <a:t>-1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2DD3BAC-BB14-4341-866C-DD3D79C48105}"/>
              </a:ext>
            </a:extLst>
          </p:cNvPr>
          <p:cNvSpPr txBox="1"/>
          <p:nvPr/>
        </p:nvSpPr>
        <p:spPr>
          <a:xfrm>
            <a:off x="5529432" y="5711707"/>
            <a:ext cx="502061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dirty="0"/>
              <a:t>-1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B4A8FE6-D84F-9A49-B3DA-18AFA57FBE44}"/>
              </a:ext>
            </a:extLst>
          </p:cNvPr>
          <p:cNvSpPr txBox="1"/>
          <p:nvPr/>
        </p:nvSpPr>
        <p:spPr>
          <a:xfrm>
            <a:off x="6955752" y="2601300"/>
            <a:ext cx="383438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2A2DE7B-4905-8B4E-9B2D-13D2EF75BF92}"/>
              </a:ext>
            </a:extLst>
          </p:cNvPr>
          <p:cNvSpPr txBox="1"/>
          <p:nvPr/>
        </p:nvSpPr>
        <p:spPr>
          <a:xfrm>
            <a:off x="7055179" y="4385165"/>
            <a:ext cx="383438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3BB7C1-0C7E-564E-821B-50B19A5BE9B2}"/>
              </a:ext>
            </a:extLst>
          </p:cNvPr>
          <p:cNvSpPr txBox="1"/>
          <p:nvPr/>
        </p:nvSpPr>
        <p:spPr>
          <a:xfrm>
            <a:off x="8533566" y="4530317"/>
            <a:ext cx="383438" cy="52322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800" dirty="0"/>
              <a:t>0</a:t>
            </a:r>
          </a:p>
        </p:txBody>
      </p:sp>
      <p:graphicFrame>
        <p:nvGraphicFramePr>
          <p:cNvPr id="55" name="Table 54">
            <a:extLst>
              <a:ext uri="{FF2B5EF4-FFF2-40B4-BE49-F238E27FC236}">
                <a16:creationId xmlns:a16="http://schemas.microsoft.com/office/drawing/2014/main" id="{EECF6DB5-1D64-E548-AFBD-5CD6EC57AA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332471"/>
              </p:ext>
            </p:extLst>
          </p:nvPr>
        </p:nvGraphicFramePr>
        <p:xfrm>
          <a:off x="10839884" y="2545151"/>
          <a:ext cx="51726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263">
                  <a:extLst>
                    <a:ext uri="{9D8B030D-6E8A-4147-A177-3AD203B41FA5}">
                      <a16:colId xmlns:a16="http://schemas.microsoft.com/office/drawing/2014/main" val="4042147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790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352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08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28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078534"/>
                  </a:ext>
                </a:extLst>
              </a:tr>
            </a:tbl>
          </a:graphicData>
        </a:graphic>
      </p:graphicFrame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C066FBD9-674C-B441-9F36-B442F1CA5E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7289895"/>
              </p:ext>
            </p:extLst>
          </p:nvPr>
        </p:nvGraphicFramePr>
        <p:xfrm>
          <a:off x="490727" y="2748868"/>
          <a:ext cx="134980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4902">
                  <a:extLst>
                    <a:ext uri="{9D8B030D-6E8A-4147-A177-3AD203B41FA5}">
                      <a16:colId xmlns:a16="http://schemas.microsoft.com/office/drawing/2014/main" val="1738475919"/>
                    </a:ext>
                  </a:extLst>
                </a:gridCol>
                <a:gridCol w="674902">
                  <a:extLst>
                    <a:ext uri="{9D8B030D-6E8A-4147-A177-3AD203B41FA5}">
                      <a16:colId xmlns:a16="http://schemas.microsoft.com/office/drawing/2014/main" val="6067866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381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1251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695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261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181257"/>
                  </a:ext>
                </a:extLst>
              </a:tr>
            </a:tbl>
          </a:graphicData>
        </a:graphic>
      </p:graphicFrame>
      <p:pic>
        <p:nvPicPr>
          <p:cNvPr id="58" name="Picture 57">
            <a:extLst>
              <a:ext uri="{FF2B5EF4-FFF2-40B4-BE49-F238E27FC236}">
                <a16:creationId xmlns:a16="http://schemas.microsoft.com/office/drawing/2014/main" id="{194973DD-FA53-F74B-B094-8A8774D89C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5179" y="5614568"/>
            <a:ext cx="4622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967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8" grpId="0"/>
      <p:bldP spid="49" grpId="0"/>
      <p:bldP spid="50" grpId="0"/>
      <p:bldP spid="51" grpId="0"/>
      <p:bldP spid="52" grpId="0"/>
      <p:bldP spid="53" grpId="0"/>
      <p:bldP spid="5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93C32-516F-B74C-BA78-FCEAF15E3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95" y="579782"/>
            <a:ext cx="10801350" cy="1325563"/>
          </a:xfrm>
        </p:spPr>
        <p:txBody>
          <a:bodyPr/>
          <a:lstStyle/>
          <a:p>
            <a:r>
              <a:rPr lang="en-US" dirty="0"/>
              <a:t>Quick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80032-EE44-DC46-87EC-2B29F48B1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270" y="2259825"/>
            <a:ext cx="5257800" cy="3932725"/>
          </a:xfrm>
        </p:spPr>
        <p:txBody>
          <a:bodyPr>
            <a:normAutofit/>
          </a:bodyPr>
          <a:lstStyle/>
          <a:p>
            <a:r>
              <a:rPr lang="en-US" dirty="0"/>
              <a:t>Please sign up to present</a:t>
            </a:r>
          </a:p>
          <a:p>
            <a:r>
              <a:rPr lang="en-US" dirty="0"/>
              <a:t>Complete reading questions before lecture</a:t>
            </a:r>
          </a:p>
          <a:p>
            <a:r>
              <a:rPr lang="en-US" dirty="0"/>
              <a:t>Skim the reading for the lecture you are presenting (later in semester).</a:t>
            </a:r>
          </a:p>
          <a:p>
            <a:pPr lvl="1"/>
            <a:r>
              <a:rPr lang="en-US" dirty="0"/>
              <a:t>Is there a better paper?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EB56ADC-E747-2E47-A693-B80279547E2A}"/>
              </a:ext>
            </a:extLst>
          </p:cNvPr>
          <p:cNvGrpSpPr/>
          <p:nvPr/>
        </p:nvGrpSpPr>
        <p:grpSpPr>
          <a:xfrm>
            <a:off x="5750070" y="2176505"/>
            <a:ext cx="6004649" cy="4016046"/>
            <a:chOff x="1656841" y="2423648"/>
            <a:chExt cx="6004649" cy="401604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38238F0-D0F0-5F42-920C-E5328F096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56841" y="2423648"/>
              <a:ext cx="6004649" cy="4016046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FF9D7385-E641-0E4B-BA5B-44C929EF1656}"/>
                </a:ext>
              </a:extLst>
            </p:cNvPr>
            <p:cNvSpPr/>
            <p:nvPr/>
          </p:nvSpPr>
          <p:spPr>
            <a:xfrm>
              <a:off x="3464404" y="4220916"/>
              <a:ext cx="1254583" cy="210755"/>
            </a:xfrm>
            <a:prstGeom prst="round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8372668-3626-9B48-9152-B3B985C7677F}"/>
              </a:ext>
            </a:extLst>
          </p:cNvPr>
          <p:cNvSpPr/>
          <p:nvPr/>
        </p:nvSpPr>
        <p:spPr>
          <a:xfrm>
            <a:off x="6833950" y="1643735"/>
            <a:ext cx="40559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3"/>
              </a:rPr>
              <a:t>http://bit.ly/aisys-sp19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7458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504" y="204211"/>
            <a:ext cx="11568446" cy="1325563"/>
          </a:xfrm>
        </p:spPr>
        <p:txBody>
          <a:bodyPr>
            <a:normAutofit/>
          </a:bodyPr>
          <a:lstStyle/>
          <a:p>
            <a:r>
              <a:rPr lang="en-US" sz="4000" dirty="0"/>
              <a:t>Machine Learning ≈ Function Approximation</a:t>
            </a:r>
            <a:endParaRPr lang="en-US" sz="4000" b="1" i="1" dirty="0"/>
          </a:p>
        </p:txBody>
      </p:sp>
      <p:pic>
        <p:nvPicPr>
          <p:cNvPr id="4" name="Picture 4" descr="https://encrypted-tbn1.gstatic.com/images?q=tbn:ANd9GcQ-1rHkamhDd8jaylUzd9ZLACpZeFJeUbYXt8ulOFnLR3-GhW0v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2657" y="2087453"/>
            <a:ext cx="1662991" cy="1447800"/>
          </a:xfrm>
          <a:prstGeom prst="rect">
            <a:avLst/>
          </a:prstGeom>
          <a:noFill/>
        </p:spPr>
      </p:pic>
      <p:sp>
        <p:nvSpPr>
          <p:cNvPr id="5" name="Right Arrow 4"/>
          <p:cNvSpPr/>
          <p:nvPr/>
        </p:nvSpPr>
        <p:spPr>
          <a:xfrm>
            <a:off x="2839545" y="2570929"/>
            <a:ext cx="512379" cy="480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572641" y="2549743"/>
            <a:ext cx="17892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latin typeface="Helvetica Neue" charset="0"/>
                <a:ea typeface="Helvetica Neue" charset="0"/>
                <a:cs typeface="Helvetica Neue" charset="0"/>
              </a:rPr>
              <a:t>Label</a:t>
            </a:r>
            <a:r>
              <a:rPr lang="en-US" sz="2800" dirty="0" err="1">
                <a:latin typeface="Helvetica Neue" charset="0"/>
                <a:ea typeface="Helvetica Neue" charset="0"/>
                <a:cs typeface="Helvetica Neue" charset="0"/>
              </a:rPr>
              <a:t>:</a:t>
            </a:r>
            <a:r>
              <a:rPr lang="en-US" sz="2800" i="1" dirty="0" err="1">
                <a:latin typeface="Helvetica Neue" charset="0"/>
                <a:ea typeface="Helvetica Neue" charset="0"/>
                <a:cs typeface="Helvetica Neue" charset="0"/>
              </a:rPr>
              <a:t>Cat</a:t>
            </a:r>
            <a:endParaRPr lang="en-US" sz="2800" i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58907" y="1414791"/>
            <a:ext cx="3273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Object Recognition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22510" y="1414791"/>
            <a:ext cx="3432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Speech Recognition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59000" contrast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17992" y="2192556"/>
            <a:ext cx="1971881" cy="123759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3040" y="2334299"/>
            <a:ext cx="20136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Helvetica Neue" charset="0"/>
                <a:ea typeface="Helvetica Neue" charset="0"/>
                <a:cs typeface="Helvetica Neue" charset="0"/>
              </a:rPr>
              <a:t>“The cat in </a:t>
            </a:r>
            <a:br>
              <a:rPr lang="en-US" sz="2800" i="1" dirty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sz="2800" i="1" dirty="0">
                <a:latin typeface="Helvetica Neue" charset="0"/>
                <a:ea typeface="Helvetica Neue" charset="0"/>
                <a:cs typeface="Helvetica Neue" charset="0"/>
              </a:rPr>
              <a:t>the hat”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513606" y="2570928"/>
            <a:ext cx="512379" cy="480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935940" y="4031133"/>
            <a:ext cx="4319585" cy="2497477"/>
            <a:chOff x="935940" y="4031133"/>
            <a:chExt cx="4319585" cy="2497477"/>
          </a:xfrm>
        </p:grpSpPr>
        <p:sp>
          <p:nvSpPr>
            <p:cNvPr id="18" name="TextBox 17"/>
            <p:cNvSpPr txBox="1"/>
            <p:nvPr/>
          </p:nvSpPr>
          <p:spPr>
            <a:xfrm>
              <a:off x="1624152" y="4031133"/>
              <a:ext cx="272375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Robotic Control</a:t>
              </a: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5940" y="4596870"/>
              <a:ext cx="4319585" cy="1931740"/>
            </a:xfrm>
            <a:prstGeom prst="rect">
              <a:avLst/>
            </a:prstGeom>
          </p:spPr>
        </p:pic>
      </p:grpSp>
      <p:grpSp>
        <p:nvGrpSpPr>
          <p:cNvPr id="158" name="Group 157"/>
          <p:cNvGrpSpPr/>
          <p:nvPr/>
        </p:nvGrpSpPr>
        <p:grpSpPr>
          <a:xfrm>
            <a:off x="6725051" y="4044895"/>
            <a:ext cx="5202405" cy="2580747"/>
            <a:chOff x="6725051" y="4073650"/>
            <a:chExt cx="5202405" cy="2580747"/>
          </a:xfrm>
        </p:grpSpPr>
        <p:grpSp>
          <p:nvGrpSpPr>
            <p:cNvPr id="152" name="Group 151"/>
            <p:cNvGrpSpPr/>
            <p:nvPr/>
          </p:nvGrpSpPr>
          <p:grpSpPr>
            <a:xfrm>
              <a:off x="6725051" y="4848046"/>
              <a:ext cx="5202405" cy="1806351"/>
              <a:chOff x="5663721" y="4445290"/>
              <a:chExt cx="6229862" cy="2163099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5663721" y="6208279"/>
                <a:ext cx="3181230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i="1" dirty="0">
                    <a:solidFill>
                      <a:srgbClr val="000000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The cat in the hat.</a:t>
                </a:r>
                <a:endParaRPr lang="en-US" sz="1400" dirty="0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8405514" y="4445290"/>
                <a:ext cx="3488069" cy="4791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i="1" dirty="0">
                    <a:solidFill>
                      <a:srgbClr val="000000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El </a:t>
                </a:r>
                <a:r>
                  <a:rPr lang="en-US" sz="2000" i="1" dirty="0" err="1">
                    <a:solidFill>
                      <a:srgbClr val="000000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gato</a:t>
                </a:r>
                <a:r>
                  <a:rPr lang="en-US" sz="2000" i="1" dirty="0">
                    <a:solidFill>
                      <a:srgbClr val="000000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 </a:t>
                </a:r>
                <a:r>
                  <a:rPr lang="en-US" sz="2000" i="1" dirty="0" err="1">
                    <a:solidFill>
                      <a:srgbClr val="000000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en</a:t>
                </a:r>
                <a:r>
                  <a:rPr lang="en-US" sz="2000" i="1" dirty="0">
                    <a:solidFill>
                      <a:srgbClr val="000000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 el sombrero</a:t>
                </a: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5898933" y="5323358"/>
                <a:ext cx="227993" cy="977462"/>
                <a:chOff x="5898933" y="5289331"/>
                <a:chExt cx="227993" cy="977462"/>
              </a:xfrm>
            </p:grpSpPr>
            <p:grpSp>
              <p:nvGrpSpPr>
                <p:cNvPr id="29" name="Group 28"/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24" name="Rounded Rectangle 23"/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28" name="Group 27"/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25" name="Oval 24"/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6" name="Oval 25"/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7" name="Oval 26"/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49" name="Straight Arrow Connector 48"/>
                <p:cNvCxnSpPr>
                  <a:endCxn id="24" idx="2"/>
                </p:cNvCxnSpPr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2" name="Group 51"/>
              <p:cNvGrpSpPr/>
              <p:nvPr/>
            </p:nvGrpSpPr>
            <p:grpSpPr>
              <a:xfrm>
                <a:off x="6384432" y="5323358"/>
                <a:ext cx="227993" cy="977462"/>
                <a:chOff x="5898933" y="5289331"/>
                <a:chExt cx="227993" cy="977462"/>
              </a:xfrm>
            </p:grpSpPr>
            <p:grpSp>
              <p:nvGrpSpPr>
                <p:cNvPr id="53" name="Group 52"/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55" name="Rounded Rectangle 54"/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56" name="Group 55"/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57" name="Oval 56"/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58" name="Oval 57"/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59" name="Oval 58"/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54" name="Straight Arrow Connector 53"/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0" name="Group 59"/>
              <p:cNvGrpSpPr/>
              <p:nvPr/>
            </p:nvGrpSpPr>
            <p:grpSpPr>
              <a:xfrm>
                <a:off x="6820246" y="5323358"/>
                <a:ext cx="227993" cy="977462"/>
                <a:chOff x="5898933" y="5289331"/>
                <a:chExt cx="227993" cy="977462"/>
              </a:xfrm>
            </p:grpSpPr>
            <p:grpSp>
              <p:nvGrpSpPr>
                <p:cNvPr id="61" name="Group 60"/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63" name="Rounded Rectangle 62"/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64" name="Group 63"/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65" name="Oval 64"/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66" name="Oval 65"/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67" name="Oval 66"/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62" name="Straight Arrow Connector 61"/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/>
              <p:cNvGrpSpPr/>
              <p:nvPr/>
            </p:nvGrpSpPr>
            <p:grpSpPr>
              <a:xfrm>
                <a:off x="7236481" y="5323358"/>
                <a:ext cx="227993" cy="977462"/>
                <a:chOff x="5898933" y="5289331"/>
                <a:chExt cx="227993" cy="977462"/>
              </a:xfrm>
            </p:grpSpPr>
            <p:grpSp>
              <p:nvGrpSpPr>
                <p:cNvPr id="69" name="Group 68"/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71" name="Rounded Rectangle 70"/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72" name="Group 71"/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73" name="Oval 72"/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74" name="Oval 73"/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75" name="Oval 74"/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70" name="Straight Arrow Connector 69"/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6" name="Group 75"/>
              <p:cNvGrpSpPr/>
              <p:nvPr/>
            </p:nvGrpSpPr>
            <p:grpSpPr>
              <a:xfrm>
                <a:off x="7770357" y="5323358"/>
                <a:ext cx="227993" cy="977462"/>
                <a:chOff x="5898933" y="5289331"/>
                <a:chExt cx="227993" cy="977462"/>
              </a:xfrm>
            </p:grpSpPr>
            <p:grpSp>
              <p:nvGrpSpPr>
                <p:cNvPr id="77" name="Group 76"/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79" name="Rounded Rectangle 78"/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80" name="Group 79"/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81" name="Oval 80"/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82" name="Oval 81"/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83" name="Oval 82"/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78" name="Straight Arrow Connector 77"/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4" name="Straight Arrow Connector 83"/>
              <p:cNvCxnSpPr>
                <a:stCxn id="24" idx="3"/>
                <a:endCxn id="55" idx="1"/>
              </p:cNvCxnSpPr>
              <p:nvPr/>
            </p:nvCxnSpPr>
            <p:spPr>
              <a:xfrm>
                <a:off x="6126926" y="5667587"/>
                <a:ext cx="2575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>
                <a:stCxn id="55" idx="3"/>
                <a:endCxn id="63" idx="1"/>
              </p:cNvCxnSpPr>
              <p:nvPr/>
            </p:nvCxnSpPr>
            <p:spPr>
              <a:xfrm>
                <a:off x="6612425" y="5667587"/>
                <a:ext cx="207821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Arrow Connector 89"/>
              <p:cNvCxnSpPr>
                <a:stCxn id="63" idx="3"/>
                <a:endCxn id="71" idx="1"/>
              </p:cNvCxnSpPr>
              <p:nvPr/>
            </p:nvCxnSpPr>
            <p:spPr>
              <a:xfrm>
                <a:off x="7048239" y="5667587"/>
                <a:ext cx="1882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/>
              <p:cNvCxnSpPr>
                <a:stCxn id="71" idx="3"/>
                <a:endCxn id="79" idx="1"/>
              </p:cNvCxnSpPr>
              <p:nvPr/>
            </p:nvCxnSpPr>
            <p:spPr>
              <a:xfrm>
                <a:off x="7464474" y="5667587"/>
                <a:ext cx="30588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96" name="Group 95"/>
              <p:cNvGrpSpPr/>
              <p:nvPr/>
            </p:nvGrpSpPr>
            <p:grpSpPr>
              <a:xfrm>
                <a:off x="8520093" y="4875373"/>
                <a:ext cx="227993" cy="969776"/>
                <a:chOff x="5898933" y="5008014"/>
                <a:chExt cx="227993" cy="969776"/>
              </a:xfrm>
            </p:grpSpPr>
            <p:grpSp>
              <p:nvGrpSpPr>
                <p:cNvPr id="97" name="Group 96"/>
                <p:cNvGrpSpPr/>
                <p:nvPr/>
              </p:nvGrpSpPr>
              <p:grpSpPr>
                <a:xfrm>
                  <a:off x="5898933" y="5289333"/>
                  <a:ext cx="227993" cy="688457"/>
                  <a:chOff x="6156434" y="4596870"/>
                  <a:chExt cx="338959" cy="1023535"/>
                </a:xfrm>
              </p:grpSpPr>
              <p:sp>
                <p:nvSpPr>
                  <p:cNvPr id="99" name="Rounded Rectangle 98"/>
                  <p:cNvSpPr/>
                  <p:nvPr/>
                </p:nvSpPr>
                <p:spPr>
                  <a:xfrm>
                    <a:off x="6156434" y="4596870"/>
                    <a:ext cx="338959" cy="1023535"/>
                  </a:xfrm>
                  <a:prstGeom prst="roundRect">
                    <a:avLst>
                      <a:gd name="adj" fmla="val 39923"/>
                    </a:avLst>
                  </a:prstGeom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100" name="Group 99"/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101" name="Oval 100"/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02" name="Oval 101"/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03" name="Oval 102"/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98" name="Straight Arrow Connector 97"/>
                <p:cNvCxnSpPr/>
                <p:nvPr/>
              </p:nvCxnSpPr>
              <p:spPr>
                <a:xfrm flipH="1" flipV="1">
                  <a:off x="6012929" y="5008014"/>
                  <a:ext cx="1" cy="28131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5" name="Group 104"/>
              <p:cNvGrpSpPr/>
              <p:nvPr/>
            </p:nvGrpSpPr>
            <p:grpSpPr>
              <a:xfrm>
                <a:off x="9044259" y="4875373"/>
                <a:ext cx="227993" cy="969776"/>
                <a:chOff x="5981577" y="5008014"/>
                <a:chExt cx="227993" cy="969776"/>
              </a:xfrm>
            </p:grpSpPr>
            <p:grpSp>
              <p:nvGrpSpPr>
                <p:cNvPr id="106" name="Group 105"/>
                <p:cNvGrpSpPr/>
                <p:nvPr/>
              </p:nvGrpSpPr>
              <p:grpSpPr>
                <a:xfrm>
                  <a:off x="5981577" y="5289333"/>
                  <a:ext cx="227993" cy="688457"/>
                  <a:chOff x="6279302" y="4596870"/>
                  <a:chExt cx="338959" cy="1023535"/>
                </a:xfrm>
              </p:grpSpPr>
              <p:sp>
                <p:nvSpPr>
                  <p:cNvPr id="108" name="Rounded Rectangle 107"/>
                  <p:cNvSpPr/>
                  <p:nvPr/>
                </p:nvSpPr>
                <p:spPr>
                  <a:xfrm>
                    <a:off x="6279302" y="4596870"/>
                    <a:ext cx="338959" cy="1023535"/>
                  </a:xfrm>
                  <a:prstGeom prst="roundRect">
                    <a:avLst>
                      <a:gd name="adj" fmla="val 39923"/>
                    </a:avLst>
                  </a:prstGeom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109" name="Group 108"/>
                  <p:cNvGrpSpPr/>
                  <p:nvPr/>
                </p:nvGrpSpPr>
                <p:grpSpPr>
                  <a:xfrm>
                    <a:off x="6333365" y="4690401"/>
                    <a:ext cx="230832" cy="836474"/>
                    <a:chOff x="6321539" y="4714938"/>
                    <a:chExt cx="230832" cy="836474"/>
                  </a:xfrm>
                </p:grpSpPr>
                <p:sp>
                  <p:nvSpPr>
                    <p:cNvPr id="110" name="Oval 109"/>
                    <p:cNvSpPr/>
                    <p:nvPr/>
                  </p:nvSpPr>
                  <p:spPr>
                    <a:xfrm>
                      <a:off x="6321539" y="4714938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11" name="Oval 110"/>
                    <p:cNvSpPr/>
                    <p:nvPr/>
                  </p:nvSpPr>
                  <p:spPr>
                    <a:xfrm>
                      <a:off x="6321539" y="5017760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12" name="Oval 111"/>
                    <p:cNvSpPr/>
                    <p:nvPr/>
                  </p:nvSpPr>
                  <p:spPr>
                    <a:xfrm>
                      <a:off x="6321539" y="5320580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107" name="Straight Arrow Connector 106"/>
                <p:cNvCxnSpPr/>
                <p:nvPr/>
              </p:nvCxnSpPr>
              <p:spPr>
                <a:xfrm flipH="1" flipV="1">
                  <a:off x="6095573" y="5008014"/>
                  <a:ext cx="1" cy="28131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/>
              <p:cNvGrpSpPr/>
              <p:nvPr/>
            </p:nvGrpSpPr>
            <p:grpSpPr>
              <a:xfrm>
                <a:off x="9527494" y="4875373"/>
                <a:ext cx="227993" cy="969776"/>
                <a:chOff x="5898933" y="5008014"/>
                <a:chExt cx="227993" cy="969776"/>
              </a:xfrm>
            </p:grpSpPr>
            <p:grpSp>
              <p:nvGrpSpPr>
                <p:cNvPr id="114" name="Group 113"/>
                <p:cNvGrpSpPr/>
                <p:nvPr/>
              </p:nvGrpSpPr>
              <p:grpSpPr>
                <a:xfrm>
                  <a:off x="5898933" y="5289333"/>
                  <a:ext cx="227993" cy="688457"/>
                  <a:chOff x="6156434" y="4596870"/>
                  <a:chExt cx="338959" cy="1023535"/>
                </a:xfrm>
              </p:grpSpPr>
              <p:sp>
                <p:nvSpPr>
                  <p:cNvPr id="116" name="Rounded Rectangle 115"/>
                  <p:cNvSpPr/>
                  <p:nvPr/>
                </p:nvSpPr>
                <p:spPr>
                  <a:xfrm>
                    <a:off x="6156434" y="4596870"/>
                    <a:ext cx="338959" cy="1023535"/>
                  </a:xfrm>
                  <a:prstGeom prst="roundRect">
                    <a:avLst>
                      <a:gd name="adj" fmla="val 39923"/>
                    </a:avLst>
                  </a:prstGeom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117" name="Group 116"/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118" name="Oval 117"/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19" name="Oval 118"/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20" name="Oval 119"/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115" name="Straight Arrow Connector 114"/>
                <p:cNvCxnSpPr/>
                <p:nvPr/>
              </p:nvCxnSpPr>
              <p:spPr>
                <a:xfrm flipH="1" flipV="1">
                  <a:off x="6012929" y="5008014"/>
                  <a:ext cx="1" cy="28131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/>
            </p:nvGrpSpPr>
            <p:grpSpPr>
              <a:xfrm>
                <a:off x="9952893" y="4875373"/>
                <a:ext cx="227993" cy="969775"/>
                <a:chOff x="5898933" y="5008014"/>
                <a:chExt cx="227993" cy="969775"/>
              </a:xfrm>
            </p:grpSpPr>
            <p:grpSp>
              <p:nvGrpSpPr>
                <p:cNvPr id="122" name="Group 121"/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124" name="Rounded Rectangle 123"/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125" name="Group 124"/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126" name="Oval 125"/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27" name="Oval 126"/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28" name="Oval 127"/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123" name="Straight Arrow Connector 122"/>
                <p:cNvCxnSpPr/>
                <p:nvPr/>
              </p:nvCxnSpPr>
              <p:spPr>
                <a:xfrm flipH="1" flipV="1">
                  <a:off x="6012929" y="5008014"/>
                  <a:ext cx="1" cy="28131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/>
              <p:cNvGrpSpPr/>
              <p:nvPr/>
            </p:nvGrpSpPr>
            <p:grpSpPr>
              <a:xfrm>
                <a:off x="10721601" y="4875373"/>
                <a:ext cx="227993" cy="969775"/>
                <a:chOff x="5898933" y="5008014"/>
                <a:chExt cx="227993" cy="969775"/>
              </a:xfrm>
            </p:grpSpPr>
            <p:grpSp>
              <p:nvGrpSpPr>
                <p:cNvPr id="130" name="Group 129"/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132" name="Rounded Rectangle 131"/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133" name="Group 132"/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134" name="Oval 133"/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35" name="Oval 134"/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36" name="Oval 135"/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6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131" name="Straight Arrow Connector 130"/>
                <p:cNvCxnSpPr/>
                <p:nvPr/>
              </p:nvCxnSpPr>
              <p:spPr>
                <a:xfrm flipH="1" flipV="1">
                  <a:off x="6012929" y="5008014"/>
                  <a:ext cx="1" cy="28131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8" name="Straight Arrow Connector 137"/>
              <p:cNvCxnSpPr>
                <a:stCxn id="99" idx="3"/>
                <a:endCxn id="108" idx="1"/>
              </p:cNvCxnSpPr>
              <p:nvPr/>
            </p:nvCxnSpPr>
            <p:spPr>
              <a:xfrm>
                <a:off x="8748085" y="5500921"/>
                <a:ext cx="29617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1" name="Straight Arrow Connector 140"/>
              <p:cNvCxnSpPr>
                <a:stCxn id="108" idx="3"/>
                <a:endCxn id="116" idx="1"/>
              </p:cNvCxnSpPr>
              <p:nvPr/>
            </p:nvCxnSpPr>
            <p:spPr>
              <a:xfrm>
                <a:off x="9272251" y="5500921"/>
                <a:ext cx="25524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4" name="Straight Arrow Connector 143"/>
              <p:cNvCxnSpPr>
                <a:stCxn id="116" idx="3"/>
                <a:endCxn id="124" idx="1"/>
              </p:cNvCxnSpPr>
              <p:nvPr/>
            </p:nvCxnSpPr>
            <p:spPr>
              <a:xfrm>
                <a:off x="9755487" y="5500919"/>
                <a:ext cx="1974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7" name="Straight Arrow Connector 146"/>
              <p:cNvCxnSpPr>
                <a:stCxn id="124" idx="3"/>
                <a:endCxn id="132" idx="1"/>
              </p:cNvCxnSpPr>
              <p:nvPr/>
            </p:nvCxnSpPr>
            <p:spPr>
              <a:xfrm>
                <a:off x="10180886" y="5500919"/>
                <a:ext cx="54071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Elbow Connector 150"/>
              <p:cNvCxnSpPr>
                <a:stCxn id="79" idx="3"/>
                <a:endCxn id="99" idx="1"/>
              </p:cNvCxnSpPr>
              <p:nvPr/>
            </p:nvCxnSpPr>
            <p:spPr>
              <a:xfrm flipV="1">
                <a:off x="7998350" y="5500919"/>
                <a:ext cx="521743" cy="166668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7" name="TextBox 156"/>
            <p:cNvSpPr txBox="1"/>
            <p:nvPr/>
          </p:nvSpPr>
          <p:spPr>
            <a:xfrm>
              <a:off x="7486923" y="4073650"/>
              <a:ext cx="339451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Machine Translation</a:t>
              </a:r>
            </a:p>
          </p:txBody>
        </p:sp>
      </p:grpSp>
      <p:sp>
        <p:nvSpPr>
          <p:cNvPr id="137" name="TextBox 136">
            <a:extLst>
              <a:ext uri="{FF2B5EF4-FFF2-40B4-BE49-F238E27FC236}">
                <a16:creationId xmlns:a16="http://schemas.microsoft.com/office/drawing/2014/main" id="{C1314AB9-A22B-314E-8B32-8291F4319DBE}"/>
              </a:ext>
            </a:extLst>
          </p:cNvPr>
          <p:cNvSpPr txBox="1"/>
          <p:nvPr/>
        </p:nvSpPr>
        <p:spPr>
          <a:xfrm>
            <a:off x="483015" y="276580"/>
            <a:ext cx="119295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Last Time</a:t>
            </a:r>
          </a:p>
        </p:txBody>
      </p:sp>
    </p:spTree>
    <p:extLst>
      <p:ext uri="{BB962C8B-B14F-4D97-AF65-F5344CB8AC3E}">
        <p14:creationId xmlns:p14="http://schemas.microsoft.com/office/powerpoint/2010/main" val="148199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06E11-1501-5D42-B785-5F89C6E64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Architectures for Different kinds of inputs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396B1B6-20F2-204A-AECC-2E9CB5BAE232}"/>
              </a:ext>
            </a:extLst>
          </p:cNvPr>
          <p:cNvGrpSpPr/>
          <p:nvPr/>
        </p:nvGrpSpPr>
        <p:grpSpPr>
          <a:xfrm>
            <a:off x="1261151" y="2850290"/>
            <a:ext cx="2393976" cy="2084195"/>
            <a:chOff x="858510" y="2121776"/>
            <a:chExt cx="2393976" cy="2084195"/>
          </a:xfrm>
        </p:grpSpPr>
        <p:pic>
          <p:nvPicPr>
            <p:cNvPr id="4" name="Picture 4" descr="https://encrypted-tbn1.gstatic.com/images?q=tbn:ANd9GcQ-1rHkamhDd8jaylUzd9ZLACpZeFJeUbYXt8ulOFnLR3-GhW0v">
              <a:extLst>
                <a:ext uri="{FF2B5EF4-FFF2-40B4-BE49-F238E27FC236}">
                  <a16:creationId xmlns:a16="http://schemas.microsoft.com/office/drawing/2014/main" id="{7F6A3825-2C35-9C45-AF1F-B6A0D248A6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8510" y="2121776"/>
              <a:ext cx="2393976" cy="20841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scene3d>
              <a:camera prst="isometricOffAxis1Top"/>
              <a:lightRig rig="threePt" dir="t"/>
            </a:scene3d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3D32311-FE02-5D47-A762-1025B34D5ED9}"/>
                </a:ext>
              </a:extLst>
            </p:cNvPr>
            <p:cNvGrpSpPr/>
            <p:nvPr/>
          </p:nvGrpSpPr>
          <p:grpSpPr>
            <a:xfrm>
              <a:off x="1233377" y="2222339"/>
              <a:ext cx="1127051" cy="1369797"/>
              <a:chOff x="1233377" y="2222339"/>
              <a:chExt cx="1127051" cy="1369797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5859B3F-9A84-7241-B5D1-F06059AEEE6C}"/>
                  </a:ext>
                </a:extLst>
              </p:cNvPr>
              <p:cNvSpPr/>
              <p:nvPr/>
            </p:nvSpPr>
            <p:spPr>
              <a:xfrm>
                <a:off x="1365812" y="2735609"/>
                <a:ext cx="856527" cy="856527"/>
              </a:xfrm>
              <a:prstGeom prst="rect">
                <a:avLst/>
              </a:prstGeom>
              <a:solidFill>
                <a:schemeClr val="accent2">
                  <a:alpha val="71000"/>
                </a:schemeClr>
              </a:solidFill>
              <a:scene3d>
                <a:camera prst="isometricOffAxis1Top"/>
                <a:lightRig rig="threePt" dir="t"/>
              </a:scene3d>
            </p:spPr>
            <p:style>
              <a:lnRef idx="1">
                <a:schemeClr val="accen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7E6C6E13-7A83-F34F-B44F-65CD8D62CAD9}"/>
                  </a:ext>
                </a:extLst>
              </p:cNvPr>
              <p:cNvSpPr/>
              <p:nvPr/>
            </p:nvSpPr>
            <p:spPr>
              <a:xfrm>
                <a:off x="1747777" y="2222339"/>
                <a:ext cx="208345" cy="208345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FFDD1CE0-6BC4-B244-A1BB-75A8EB28E76A}"/>
                  </a:ext>
                </a:extLst>
              </p:cNvPr>
              <p:cNvCxnSpPr>
                <a:stCxn id="7" idx="3"/>
              </p:cNvCxnSpPr>
              <p:nvPr/>
            </p:nvCxnSpPr>
            <p:spPr>
              <a:xfrm flipH="1">
                <a:off x="1233377" y="2400173"/>
                <a:ext cx="544911" cy="69035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841090E-CFDB-BE47-9CE8-4E26B45F4BE9}"/>
                  </a:ext>
                </a:extLst>
              </p:cNvPr>
              <p:cNvCxnSpPr>
                <a:cxnSpLocks/>
                <a:stCxn id="7" idx="4"/>
              </p:cNvCxnSpPr>
              <p:nvPr/>
            </p:nvCxnSpPr>
            <p:spPr>
              <a:xfrm flipH="1">
                <a:off x="1587795" y="2430684"/>
                <a:ext cx="264155" cy="90793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488659F1-9721-CB4C-B469-CEBF5D4E9666}"/>
                  </a:ext>
                </a:extLst>
              </p:cNvPr>
              <p:cNvCxnSpPr>
                <a:cxnSpLocks/>
                <a:stCxn id="7" idx="5"/>
              </p:cNvCxnSpPr>
              <p:nvPr/>
            </p:nvCxnSpPr>
            <p:spPr>
              <a:xfrm>
                <a:off x="1925611" y="2400173"/>
                <a:ext cx="434817" cy="82503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88F8AA6A-E9F4-CC48-8323-98DA3A80A0D2}"/>
                  </a:ext>
                </a:extLst>
              </p:cNvPr>
              <p:cNvCxnSpPr>
                <a:cxnSpLocks/>
                <a:stCxn id="7" idx="4"/>
              </p:cNvCxnSpPr>
              <p:nvPr/>
            </p:nvCxnSpPr>
            <p:spPr>
              <a:xfrm>
                <a:off x="1851950" y="2430684"/>
                <a:ext cx="132794" cy="55352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8937661-692D-E244-9B83-92B1FF8D3A4C}"/>
              </a:ext>
            </a:extLst>
          </p:cNvPr>
          <p:cNvSpPr txBox="1"/>
          <p:nvPr/>
        </p:nvSpPr>
        <p:spPr>
          <a:xfrm>
            <a:off x="854790" y="1860241"/>
            <a:ext cx="3124573" cy="4001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000" b="1" dirty="0"/>
              <a:t>Convolutional Networks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AF3715C-FCA5-954D-A7A6-B7420F1D3217}"/>
              </a:ext>
            </a:extLst>
          </p:cNvPr>
          <p:cNvGrpSpPr/>
          <p:nvPr/>
        </p:nvGrpSpPr>
        <p:grpSpPr>
          <a:xfrm>
            <a:off x="475044" y="4656086"/>
            <a:ext cx="1572214" cy="1291830"/>
            <a:chOff x="1432511" y="4163025"/>
            <a:chExt cx="1572214" cy="1291830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EBC19368-EC7E-914C-9C86-FEF9D1CFAD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59000" contrast="5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432511" y="4468101"/>
              <a:ext cx="1572214" cy="986754"/>
            </a:xfrm>
            <a:prstGeom prst="rect">
              <a:avLst/>
            </a:prstGeom>
          </p:spPr>
        </p:pic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C6F7976E-98B1-DA40-A83B-FBF10F1218C4}"/>
                </a:ext>
              </a:extLst>
            </p:cNvPr>
            <p:cNvSpPr/>
            <p:nvPr/>
          </p:nvSpPr>
          <p:spPr>
            <a:xfrm>
              <a:off x="1790355" y="4358443"/>
              <a:ext cx="689686" cy="594557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291C511-56AD-6A49-8B3C-A802267CBADF}"/>
                </a:ext>
              </a:extLst>
            </p:cNvPr>
            <p:cNvSpPr/>
            <p:nvPr/>
          </p:nvSpPr>
          <p:spPr>
            <a:xfrm>
              <a:off x="2032045" y="4163025"/>
              <a:ext cx="208345" cy="20834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1C70107-7FC1-2C4C-9533-8DED5EE55D50}"/>
              </a:ext>
            </a:extLst>
          </p:cNvPr>
          <p:cNvGrpSpPr/>
          <p:nvPr/>
        </p:nvGrpSpPr>
        <p:grpSpPr>
          <a:xfrm>
            <a:off x="2330085" y="4760258"/>
            <a:ext cx="2650084" cy="1157672"/>
            <a:chOff x="2646882" y="4326856"/>
            <a:chExt cx="2650084" cy="115767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1727845-7669-5145-86C4-1AA5D85C0D0D}"/>
                </a:ext>
              </a:extLst>
            </p:cNvPr>
            <p:cNvSpPr txBox="1"/>
            <p:nvPr/>
          </p:nvSpPr>
          <p:spPr>
            <a:xfrm>
              <a:off x="2646882" y="5115196"/>
              <a:ext cx="2650084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The quick brown fox…</a:t>
              </a:r>
            </a:p>
          </p:txBody>
        </p:sp>
        <p:sp>
          <p:nvSpPr>
            <p:cNvPr id="27" name="Triangle 26">
              <a:extLst>
                <a:ext uri="{FF2B5EF4-FFF2-40B4-BE49-F238E27FC236}">
                  <a16:creationId xmlns:a16="http://schemas.microsoft.com/office/drawing/2014/main" id="{3C428B03-5C41-8E47-B096-7ECA2B26F9CD}"/>
                </a:ext>
              </a:extLst>
            </p:cNvPr>
            <p:cNvSpPr/>
            <p:nvPr/>
          </p:nvSpPr>
          <p:spPr>
            <a:xfrm>
              <a:off x="3007647" y="4522274"/>
              <a:ext cx="689686" cy="594557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D8D180E-D1FB-8049-9605-B0BF95FDC9C5}"/>
                </a:ext>
              </a:extLst>
            </p:cNvPr>
            <p:cNvSpPr/>
            <p:nvPr/>
          </p:nvSpPr>
          <p:spPr>
            <a:xfrm>
              <a:off x="3249337" y="4326856"/>
              <a:ext cx="208345" cy="20834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527FF62-1033-E448-8CF5-6854C2F9622E}"/>
              </a:ext>
            </a:extLst>
          </p:cNvPr>
          <p:cNvGrpSpPr/>
          <p:nvPr/>
        </p:nvGrpSpPr>
        <p:grpSpPr>
          <a:xfrm>
            <a:off x="5325387" y="2693977"/>
            <a:ext cx="3998346" cy="1470046"/>
            <a:chOff x="5663721" y="4445290"/>
            <a:chExt cx="6229862" cy="229049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59EEC4D-0469-4747-BA15-7FC1F8A72C75}"/>
                </a:ext>
              </a:extLst>
            </p:cNvPr>
            <p:cNvSpPr/>
            <p:nvPr/>
          </p:nvSpPr>
          <p:spPr>
            <a:xfrm>
              <a:off x="5663721" y="6208279"/>
              <a:ext cx="3181230" cy="5275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The cat in the hat.</a:t>
              </a:r>
              <a:endParaRPr lang="en-US" sz="1100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864C50D5-B96C-5342-B794-4114A4438A7A}"/>
                </a:ext>
              </a:extLst>
            </p:cNvPr>
            <p:cNvSpPr/>
            <p:nvPr/>
          </p:nvSpPr>
          <p:spPr>
            <a:xfrm>
              <a:off x="8405514" y="4445290"/>
              <a:ext cx="3488069" cy="5275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El </a:t>
              </a:r>
              <a:r>
                <a:rPr lang="en-US" sz="1600" i="1" dirty="0" err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gato</a:t>
              </a:r>
              <a:r>
                <a:rPr lang="en-US" sz="1600" i="1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i="1" dirty="0" err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en</a:t>
              </a:r>
              <a:r>
                <a:rPr lang="en-US" sz="1600" i="1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 el sombrero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ED694E-86A1-014C-9F63-95010B13B554}"/>
                </a:ext>
              </a:extLst>
            </p:cNvPr>
            <p:cNvGrpSpPr/>
            <p:nvPr/>
          </p:nvGrpSpPr>
          <p:grpSpPr>
            <a:xfrm>
              <a:off x="5898933" y="5323358"/>
              <a:ext cx="227993" cy="977462"/>
              <a:chOff x="5898933" y="5289331"/>
              <a:chExt cx="227993" cy="977462"/>
            </a:xfrm>
          </p:grpSpPr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BAD78326-0BE9-5C4C-9F7D-94B84207FBDB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120" name="Rounded Rectangle 119">
                  <a:extLst>
                    <a:ext uri="{FF2B5EF4-FFF2-40B4-BE49-F238E27FC236}">
                      <a16:creationId xmlns:a16="http://schemas.microsoft.com/office/drawing/2014/main" id="{6A72A841-6874-7C49-BC95-9B11435F4A64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5F5D9042-8259-C24A-A5B5-B8BB1374BCCA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122" name="Oval 121">
                    <a:extLst>
                      <a:ext uri="{FF2B5EF4-FFF2-40B4-BE49-F238E27FC236}">
                        <a16:creationId xmlns:a16="http://schemas.microsoft.com/office/drawing/2014/main" id="{1FB47553-146B-E14B-9F7E-A86F7EECEC4A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23" name="Oval 122">
                    <a:extLst>
                      <a:ext uri="{FF2B5EF4-FFF2-40B4-BE49-F238E27FC236}">
                        <a16:creationId xmlns:a16="http://schemas.microsoft.com/office/drawing/2014/main" id="{CCB2D0ED-3717-804E-B20D-27749B6F4837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24" name="Oval 123">
                    <a:extLst>
                      <a:ext uri="{FF2B5EF4-FFF2-40B4-BE49-F238E27FC236}">
                        <a16:creationId xmlns:a16="http://schemas.microsoft.com/office/drawing/2014/main" id="{D65DA9D1-65E2-7742-8F82-F26A4AE4E186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119" name="Straight Arrow Connector 118">
                <a:extLst>
                  <a:ext uri="{FF2B5EF4-FFF2-40B4-BE49-F238E27FC236}">
                    <a16:creationId xmlns:a16="http://schemas.microsoft.com/office/drawing/2014/main" id="{B3C223C8-45AD-5F46-9B34-E3E6024E86AE}"/>
                  </a:ext>
                </a:extLst>
              </p:cNvPr>
              <p:cNvCxnSpPr>
                <a:endCxn id="120" idx="2"/>
              </p:cNvCxnSpPr>
              <p:nvPr/>
            </p:nvCxnSpPr>
            <p:spPr>
              <a:xfrm flipV="1">
                <a:off x="6012930" y="5977789"/>
                <a:ext cx="0" cy="2890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258826E-CAF1-314A-A60F-ABAF4FC2CF05}"/>
                </a:ext>
              </a:extLst>
            </p:cNvPr>
            <p:cNvGrpSpPr/>
            <p:nvPr/>
          </p:nvGrpSpPr>
          <p:grpSpPr>
            <a:xfrm>
              <a:off x="6384432" y="5323358"/>
              <a:ext cx="227993" cy="977462"/>
              <a:chOff x="5898933" y="5289331"/>
              <a:chExt cx="227993" cy="977462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A920ECCA-AA40-154C-959B-84D3627ED4B0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113" name="Rounded Rectangle 112">
                  <a:extLst>
                    <a:ext uri="{FF2B5EF4-FFF2-40B4-BE49-F238E27FC236}">
                      <a16:creationId xmlns:a16="http://schemas.microsoft.com/office/drawing/2014/main" id="{ADC76A02-8D12-5D4F-B654-CC4C1B28AF39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114" name="Group 113">
                  <a:extLst>
                    <a:ext uri="{FF2B5EF4-FFF2-40B4-BE49-F238E27FC236}">
                      <a16:creationId xmlns:a16="http://schemas.microsoft.com/office/drawing/2014/main" id="{C9C6AF7A-E36E-264E-92C3-C68C8119E02D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115" name="Oval 114">
                    <a:extLst>
                      <a:ext uri="{FF2B5EF4-FFF2-40B4-BE49-F238E27FC236}">
                        <a16:creationId xmlns:a16="http://schemas.microsoft.com/office/drawing/2014/main" id="{95CF9889-858B-B745-BBC4-599316F75196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16" name="Oval 115">
                    <a:extLst>
                      <a:ext uri="{FF2B5EF4-FFF2-40B4-BE49-F238E27FC236}">
                        <a16:creationId xmlns:a16="http://schemas.microsoft.com/office/drawing/2014/main" id="{23456646-0210-3A4B-B861-F976F759516D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17" name="Oval 116">
                    <a:extLst>
                      <a:ext uri="{FF2B5EF4-FFF2-40B4-BE49-F238E27FC236}">
                        <a16:creationId xmlns:a16="http://schemas.microsoft.com/office/drawing/2014/main" id="{B2706FC5-6FEE-F34D-86DF-2AEDF2C9D026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112" name="Straight Arrow Connector 111">
                <a:extLst>
                  <a:ext uri="{FF2B5EF4-FFF2-40B4-BE49-F238E27FC236}">
                    <a16:creationId xmlns:a16="http://schemas.microsoft.com/office/drawing/2014/main" id="{093A06A9-1DEB-9C44-BD4C-227E9F01EE2B}"/>
                  </a:ext>
                </a:extLst>
              </p:cNvPr>
              <p:cNvCxnSpPr/>
              <p:nvPr/>
            </p:nvCxnSpPr>
            <p:spPr>
              <a:xfrm flipV="1">
                <a:off x="6012930" y="5977789"/>
                <a:ext cx="0" cy="2890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FFB77188-CC20-2148-BA03-FF18F8B125C8}"/>
                </a:ext>
              </a:extLst>
            </p:cNvPr>
            <p:cNvGrpSpPr/>
            <p:nvPr/>
          </p:nvGrpSpPr>
          <p:grpSpPr>
            <a:xfrm>
              <a:off x="6820246" y="5323358"/>
              <a:ext cx="227993" cy="977462"/>
              <a:chOff x="5898933" y="5289331"/>
              <a:chExt cx="227993" cy="977462"/>
            </a:xfrm>
          </p:grpSpPr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7D1A6DCB-C075-CA4A-A700-39C3F8614456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106" name="Rounded Rectangle 105">
                  <a:extLst>
                    <a:ext uri="{FF2B5EF4-FFF2-40B4-BE49-F238E27FC236}">
                      <a16:creationId xmlns:a16="http://schemas.microsoft.com/office/drawing/2014/main" id="{8FC380DA-4576-0A40-A023-BF23F629590B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522E6C2F-C89B-794F-8F64-5B31D5B36EE4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108" name="Oval 107">
                    <a:extLst>
                      <a:ext uri="{FF2B5EF4-FFF2-40B4-BE49-F238E27FC236}">
                        <a16:creationId xmlns:a16="http://schemas.microsoft.com/office/drawing/2014/main" id="{BCC3900C-FFAE-5948-9417-769F059789A7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0ACB1B30-A649-544D-814B-A0FE3E40365A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C95DB3DA-AF84-7642-A18D-159A490E0A05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105" name="Straight Arrow Connector 104">
                <a:extLst>
                  <a:ext uri="{FF2B5EF4-FFF2-40B4-BE49-F238E27FC236}">
                    <a16:creationId xmlns:a16="http://schemas.microsoft.com/office/drawing/2014/main" id="{7614FCD5-631B-8F48-AE04-A8B202498150}"/>
                  </a:ext>
                </a:extLst>
              </p:cNvPr>
              <p:cNvCxnSpPr/>
              <p:nvPr/>
            </p:nvCxnSpPr>
            <p:spPr>
              <a:xfrm flipV="1">
                <a:off x="6012930" y="5977789"/>
                <a:ext cx="0" cy="2890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55F7EB0B-5E93-A84C-A2A7-A6DDDBBC692B}"/>
                </a:ext>
              </a:extLst>
            </p:cNvPr>
            <p:cNvGrpSpPr/>
            <p:nvPr/>
          </p:nvGrpSpPr>
          <p:grpSpPr>
            <a:xfrm>
              <a:off x="7236481" y="5323358"/>
              <a:ext cx="227993" cy="977462"/>
              <a:chOff x="5898933" y="5289331"/>
              <a:chExt cx="227993" cy="977462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7361536-A58F-0941-9887-B1CE13F0EC84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99" name="Rounded Rectangle 98">
                  <a:extLst>
                    <a:ext uri="{FF2B5EF4-FFF2-40B4-BE49-F238E27FC236}">
                      <a16:creationId xmlns:a16="http://schemas.microsoft.com/office/drawing/2014/main" id="{61A4048B-C929-0942-971E-22FE9B18490E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100" name="Group 99">
                  <a:extLst>
                    <a:ext uri="{FF2B5EF4-FFF2-40B4-BE49-F238E27FC236}">
                      <a16:creationId xmlns:a16="http://schemas.microsoft.com/office/drawing/2014/main" id="{621ECD80-869B-B546-B30F-785BF753ED81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101" name="Oval 100">
                    <a:extLst>
                      <a:ext uri="{FF2B5EF4-FFF2-40B4-BE49-F238E27FC236}">
                        <a16:creationId xmlns:a16="http://schemas.microsoft.com/office/drawing/2014/main" id="{DF724D7A-5366-1E47-87B2-51C67A4F7606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02" name="Oval 101">
                    <a:extLst>
                      <a:ext uri="{FF2B5EF4-FFF2-40B4-BE49-F238E27FC236}">
                        <a16:creationId xmlns:a16="http://schemas.microsoft.com/office/drawing/2014/main" id="{FCDC2096-0621-1F40-969B-56BEA98166AF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03" name="Oval 102">
                    <a:extLst>
                      <a:ext uri="{FF2B5EF4-FFF2-40B4-BE49-F238E27FC236}">
                        <a16:creationId xmlns:a16="http://schemas.microsoft.com/office/drawing/2014/main" id="{0F3C02C0-8EF9-4647-9C0B-D1C41A7E4951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98" name="Straight Arrow Connector 97">
                <a:extLst>
                  <a:ext uri="{FF2B5EF4-FFF2-40B4-BE49-F238E27FC236}">
                    <a16:creationId xmlns:a16="http://schemas.microsoft.com/office/drawing/2014/main" id="{8BBA9258-4759-144B-9F23-8D875789C95A}"/>
                  </a:ext>
                </a:extLst>
              </p:cNvPr>
              <p:cNvCxnSpPr/>
              <p:nvPr/>
            </p:nvCxnSpPr>
            <p:spPr>
              <a:xfrm flipV="1">
                <a:off x="6012930" y="5977789"/>
                <a:ext cx="0" cy="2890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3669198-5959-0F46-81FF-01CAE2D3ACF9}"/>
                </a:ext>
              </a:extLst>
            </p:cNvPr>
            <p:cNvGrpSpPr/>
            <p:nvPr/>
          </p:nvGrpSpPr>
          <p:grpSpPr>
            <a:xfrm>
              <a:off x="7770357" y="5323358"/>
              <a:ext cx="227993" cy="977462"/>
              <a:chOff x="5898933" y="5289331"/>
              <a:chExt cx="227993" cy="977462"/>
            </a:xfrm>
          </p:grpSpPr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11B94C8A-20A0-3247-906C-520C0E352496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92" name="Rounded Rectangle 91">
                  <a:extLst>
                    <a:ext uri="{FF2B5EF4-FFF2-40B4-BE49-F238E27FC236}">
                      <a16:creationId xmlns:a16="http://schemas.microsoft.com/office/drawing/2014/main" id="{8589B3AC-5579-B446-9304-21AA491F2501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8DCDB189-15C0-1741-95E5-2507A885CD76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94" name="Oval 93">
                    <a:extLst>
                      <a:ext uri="{FF2B5EF4-FFF2-40B4-BE49-F238E27FC236}">
                        <a16:creationId xmlns:a16="http://schemas.microsoft.com/office/drawing/2014/main" id="{DA43DC14-AAC7-3644-A218-23B1B1F8EA03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2419D6E5-3054-2549-B704-F69BC577EF38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96" name="Oval 95">
                    <a:extLst>
                      <a:ext uri="{FF2B5EF4-FFF2-40B4-BE49-F238E27FC236}">
                        <a16:creationId xmlns:a16="http://schemas.microsoft.com/office/drawing/2014/main" id="{6CE5CECC-5B93-6F43-AEF6-987D5E2CA415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DB1C2C2E-0326-874D-BCD3-29B28CA59369}"/>
                  </a:ext>
                </a:extLst>
              </p:cNvPr>
              <p:cNvCxnSpPr/>
              <p:nvPr/>
            </p:nvCxnSpPr>
            <p:spPr>
              <a:xfrm flipV="1">
                <a:off x="6012930" y="5977789"/>
                <a:ext cx="0" cy="2890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DBD01F6-22B0-4C45-8DA5-56AEC086D0AB}"/>
                </a:ext>
              </a:extLst>
            </p:cNvPr>
            <p:cNvCxnSpPr>
              <a:stCxn id="120" idx="3"/>
              <a:endCxn id="113" idx="1"/>
            </p:cNvCxnSpPr>
            <p:nvPr/>
          </p:nvCxnSpPr>
          <p:spPr>
            <a:xfrm>
              <a:off x="6126926" y="5667587"/>
              <a:ext cx="2575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93B4C19-AA84-A748-9201-B03E8B0C4579}"/>
                </a:ext>
              </a:extLst>
            </p:cNvPr>
            <p:cNvCxnSpPr>
              <a:stCxn id="113" idx="3"/>
              <a:endCxn id="106" idx="1"/>
            </p:cNvCxnSpPr>
            <p:nvPr/>
          </p:nvCxnSpPr>
          <p:spPr>
            <a:xfrm>
              <a:off x="6612425" y="5667587"/>
              <a:ext cx="2078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8D54282-1840-1A46-9D5F-BF038C402904}"/>
                </a:ext>
              </a:extLst>
            </p:cNvPr>
            <p:cNvCxnSpPr>
              <a:stCxn id="106" idx="3"/>
              <a:endCxn id="99" idx="1"/>
            </p:cNvCxnSpPr>
            <p:nvPr/>
          </p:nvCxnSpPr>
          <p:spPr>
            <a:xfrm>
              <a:off x="7048239" y="5667587"/>
              <a:ext cx="1882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7B56D518-004D-FA4A-B60C-C417086D29B7}"/>
                </a:ext>
              </a:extLst>
            </p:cNvPr>
            <p:cNvCxnSpPr>
              <a:stCxn id="99" idx="3"/>
              <a:endCxn id="92" idx="1"/>
            </p:cNvCxnSpPr>
            <p:nvPr/>
          </p:nvCxnSpPr>
          <p:spPr>
            <a:xfrm>
              <a:off x="7464474" y="5667587"/>
              <a:ext cx="3058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2F37BB3F-FD58-7C43-83E8-A6BBF1534473}"/>
                </a:ext>
              </a:extLst>
            </p:cNvPr>
            <p:cNvGrpSpPr/>
            <p:nvPr/>
          </p:nvGrpSpPr>
          <p:grpSpPr>
            <a:xfrm>
              <a:off x="8520093" y="4875373"/>
              <a:ext cx="227993" cy="969776"/>
              <a:chOff x="5898933" y="5008014"/>
              <a:chExt cx="227993" cy="969776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2C958388-0236-8D43-95AA-B3FE32701AE7}"/>
                  </a:ext>
                </a:extLst>
              </p:cNvPr>
              <p:cNvGrpSpPr/>
              <p:nvPr/>
            </p:nvGrpSpPr>
            <p:grpSpPr>
              <a:xfrm>
                <a:off x="5898933" y="5289333"/>
                <a:ext cx="227993" cy="688457"/>
                <a:chOff x="6156434" y="4596870"/>
                <a:chExt cx="338959" cy="1023535"/>
              </a:xfrm>
            </p:grpSpPr>
            <p:sp>
              <p:nvSpPr>
                <p:cNvPr id="85" name="Rounded Rectangle 84">
                  <a:extLst>
                    <a:ext uri="{FF2B5EF4-FFF2-40B4-BE49-F238E27FC236}">
                      <a16:creationId xmlns:a16="http://schemas.microsoft.com/office/drawing/2014/main" id="{D6E77FCF-9D11-BB4B-B5EA-162A91C75C2D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5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8A43774A-5A35-AE45-93C0-F6DA9BDC6578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87" name="Oval 86">
                    <a:extLst>
                      <a:ext uri="{FF2B5EF4-FFF2-40B4-BE49-F238E27FC236}">
                        <a16:creationId xmlns:a16="http://schemas.microsoft.com/office/drawing/2014/main" id="{3FAEEFB5-7903-5A4E-9770-BA46D6FE12A0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88" name="Oval 87">
                    <a:extLst>
                      <a:ext uri="{FF2B5EF4-FFF2-40B4-BE49-F238E27FC236}">
                        <a16:creationId xmlns:a16="http://schemas.microsoft.com/office/drawing/2014/main" id="{0EA72163-07C2-7C4B-BE5F-6C4AB1939FDC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89" name="Oval 88">
                    <a:extLst>
                      <a:ext uri="{FF2B5EF4-FFF2-40B4-BE49-F238E27FC236}">
                        <a16:creationId xmlns:a16="http://schemas.microsoft.com/office/drawing/2014/main" id="{02C475A1-DC84-CC42-8C1D-F84132BC7830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id="{C3D3E7AB-075A-8945-A0F5-B8509B902D32}"/>
                  </a:ext>
                </a:extLst>
              </p:cNvPr>
              <p:cNvCxnSpPr/>
              <p:nvPr/>
            </p:nvCxnSpPr>
            <p:spPr>
              <a:xfrm flipH="1" flipV="1">
                <a:off x="6012929" y="5008014"/>
                <a:ext cx="1" cy="2813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043EB4B9-1B08-BE4A-82A6-6C1BC22F709A}"/>
                </a:ext>
              </a:extLst>
            </p:cNvPr>
            <p:cNvGrpSpPr/>
            <p:nvPr/>
          </p:nvGrpSpPr>
          <p:grpSpPr>
            <a:xfrm>
              <a:off x="9044259" y="4875373"/>
              <a:ext cx="227993" cy="969776"/>
              <a:chOff x="5981577" y="5008014"/>
              <a:chExt cx="227993" cy="969776"/>
            </a:xfrm>
          </p:grpSpPr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CF2CD44B-B0C9-1B48-8E0C-3F03DE719DB3}"/>
                  </a:ext>
                </a:extLst>
              </p:cNvPr>
              <p:cNvGrpSpPr/>
              <p:nvPr/>
            </p:nvGrpSpPr>
            <p:grpSpPr>
              <a:xfrm>
                <a:off x="5981577" y="5289333"/>
                <a:ext cx="227993" cy="688457"/>
                <a:chOff x="6279302" y="4596870"/>
                <a:chExt cx="338959" cy="1023535"/>
              </a:xfrm>
            </p:grpSpPr>
            <p:sp>
              <p:nvSpPr>
                <p:cNvPr id="78" name="Rounded Rectangle 77">
                  <a:extLst>
                    <a:ext uri="{FF2B5EF4-FFF2-40B4-BE49-F238E27FC236}">
                      <a16:creationId xmlns:a16="http://schemas.microsoft.com/office/drawing/2014/main" id="{680A8791-E881-324C-9831-0F3DB6E2F921}"/>
                    </a:ext>
                  </a:extLst>
                </p:cNvPr>
                <p:cNvSpPr/>
                <p:nvPr/>
              </p:nvSpPr>
              <p:spPr>
                <a:xfrm>
                  <a:off x="6279302" y="4596870"/>
                  <a:ext cx="338959" cy="1023535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451F06AB-1CFF-FE4E-B906-6663029A696E}"/>
                    </a:ext>
                  </a:extLst>
                </p:cNvPr>
                <p:cNvGrpSpPr/>
                <p:nvPr/>
              </p:nvGrpSpPr>
              <p:grpSpPr>
                <a:xfrm>
                  <a:off x="6333365" y="4690401"/>
                  <a:ext cx="230832" cy="836474"/>
                  <a:chOff x="6321539" y="4714938"/>
                  <a:chExt cx="230832" cy="836474"/>
                </a:xfrm>
              </p:grpSpPr>
              <p:sp>
                <p:nvSpPr>
                  <p:cNvPr id="80" name="Oval 79">
                    <a:extLst>
                      <a:ext uri="{FF2B5EF4-FFF2-40B4-BE49-F238E27FC236}">
                        <a16:creationId xmlns:a16="http://schemas.microsoft.com/office/drawing/2014/main" id="{E402BE0A-31E0-264C-A818-7D9E4035FFF1}"/>
                      </a:ext>
                    </a:extLst>
                  </p:cNvPr>
                  <p:cNvSpPr/>
                  <p:nvPr/>
                </p:nvSpPr>
                <p:spPr>
                  <a:xfrm>
                    <a:off x="6321539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81" name="Oval 80">
                    <a:extLst>
                      <a:ext uri="{FF2B5EF4-FFF2-40B4-BE49-F238E27FC236}">
                        <a16:creationId xmlns:a16="http://schemas.microsoft.com/office/drawing/2014/main" id="{CC961DCA-188D-0948-A4DB-E19C01D90DF3}"/>
                      </a:ext>
                    </a:extLst>
                  </p:cNvPr>
                  <p:cNvSpPr/>
                  <p:nvPr/>
                </p:nvSpPr>
                <p:spPr>
                  <a:xfrm>
                    <a:off x="6321539" y="501776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82" name="Oval 81">
                    <a:extLst>
                      <a:ext uri="{FF2B5EF4-FFF2-40B4-BE49-F238E27FC236}">
                        <a16:creationId xmlns:a16="http://schemas.microsoft.com/office/drawing/2014/main" id="{ED2E289F-5FE2-E040-8C94-0EB286DACCC9}"/>
                      </a:ext>
                    </a:extLst>
                  </p:cNvPr>
                  <p:cNvSpPr/>
                  <p:nvPr/>
                </p:nvSpPr>
                <p:spPr>
                  <a:xfrm>
                    <a:off x="6321539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77" name="Straight Arrow Connector 76">
                <a:extLst>
                  <a:ext uri="{FF2B5EF4-FFF2-40B4-BE49-F238E27FC236}">
                    <a16:creationId xmlns:a16="http://schemas.microsoft.com/office/drawing/2014/main" id="{C93F143E-E66B-C04F-A55C-653EB922BE2D}"/>
                  </a:ext>
                </a:extLst>
              </p:cNvPr>
              <p:cNvCxnSpPr/>
              <p:nvPr/>
            </p:nvCxnSpPr>
            <p:spPr>
              <a:xfrm flipH="1" flipV="1">
                <a:off x="6095573" y="5008014"/>
                <a:ext cx="1" cy="2813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47F53F5-1868-3140-99E1-65D6602DBC77}"/>
                </a:ext>
              </a:extLst>
            </p:cNvPr>
            <p:cNvGrpSpPr/>
            <p:nvPr/>
          </p:nvGrpSpPr>
          <p:grpSpPr>
            <a:xfrm>
              <a:off x="9527494" y="4875373"/>
              <a:ext cx="227993" cy="969776"/>
              <a:chOff x="5898933" y="5008014"/>
              <a:chExt cx="227993" cy="969776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D34BC0E2-4F8D-DC4D-97DA-ED4A220D257A}"/>
                  </a:ext>
                </a:extLst>
              </p:cNvPr>
              <p:cNvGrpSpPr/>
              <p:nvPr/>
            </p:nvGrpSpPr>
            <p:grpSpPr>
              <a:xfrm>
                <a:off x="5898933" y="5289333"/>
                <a:ext cx="227993" cy="688457"/>
                <a:chOff x="6156434" y="4596870"/>
                <a:chExt cx="338959" cy="1023535"/>
              </a:xfrm>
            </p:grpSpPr>
            <p:sp>
              <p:nvSpPr>
                <p:cNvPr id="71" name="Rounded Rectangle 70">
                  <a:extLst>
                    <a:ext uri="{FF2B5EF4-FFF2-40B4-BE49-F238E27FC236}">
                      <a16:creationId xmlns:a16="http://schemas.microsoft.com/office/drawing/2014/main" id="{15C42E3A-BEE7-FF46-A71A-E239CA53FD3B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5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86290ACD-4CA9-6C46-B302-1A8C6F758E96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73" name="Oval 72">
                    <a:extLst>
                      <a:ext uri="{FF2B5EF4-FFF2-40B4-BE49-F238E27FC236}">
                        <a16:creationId xmlns:a16="http://schemas.microsoft.com/office/drawing/2014/main" id="{A26A0D47-0933-DC4C-B8C1-55C7C74D189F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74" name="Oval 73">
                    <a:extLst>
                      <a:ext uri="{FF2B5EF4-FFF2-40B4-BE49-F238E27FC236}">
                        <a16:creationId xmlns:a16="http://schemas.microsoft.com/office/drawing/2014/main" id="{A3C4CC5A-EDAB-7E4A-BEA0-9B1A71B5E455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75" name="Oval 74">
                    <a:extLst>
                      <a:ext uri="{FF2B5EF4-FFF2-40B4-BE49-F238E27FC236}">
                        <a16:creationId xmlns:a16="http://schemas.microsoft.com/office/drawing/2014/main" id="{3A6D41CE-97F7-9A48-A45B-D7FE601D67A2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4F24EDE2-B2B2-2A41-8E06-62FCBC353343}"/>
                  </a:ext>
                </a:extLst>
              </p:cNvPr>
              <p:cNvCxnSpPr/>
              <p:nvPr/>
            </p:nvCxnSpPr>
            <p:spPr>
              <a:xfrm flipH="1" flipV="1">
                <a:off x="6012929" y="5008014"/>
                <a:ext cx="1" cy="2813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23538F61-6590-0149-8FB5-2E72D545A7A0}"/>
                </a:ext>
              </a:extLst>
            </p:cNvPr>
            <p:cNvGrpSpPr/>
            <p:nvPr/>
          </p:nvGrpSpPr>
          <p:grpSpPr>
            <a:xfrm>
              <a:off x="9952893" y="4875373"/>
              <a:ext cx="227993" cy="969775"/>
              <a:chOff x="5898933" y="5008014"/>
              <a:chExt cx="227993" cy="969775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65FFFE16-7EFD-D347-9B89-82294DC6EEFF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64" name="Rounded Rectangle 63">
                  <a:extLst>
                    <a:ext uri="{FF2B5EF4-FFF2-40B4-BE49-F238E27FC236}">
                      <a16:creationId xmlns:a16="http://schemas.microsoft.com/office/drawing/2014/main" id="{8D8E050A-53C0-4D40-88F8-EBAE1FA05780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2AE2C6F9-E80B-3C4B-ADC7-18DE121E11A2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66" name="Oval 65">
                    <a:extLst>
                      <a:ext uri="{FF2B5EF4-FFF2-40B4-BE49-F238E27FC236}">
                        <a16:creationId xmlns:a16="http://schemas.microsoft.com/office/drawing/2014/main" id="{2E7ACACD-0C98-4542-8672-B2509AB39B16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E8D69575-790C-684D-B231-D48C4523C54F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68" name="Oval 67">
                    <a:extLst>
                      <a:ext uri="{FF2B5EF4-FFF2-40B4-BE49-F238E27FC236}">
                        <a16:creationId xmlns:a16="http://schemas.microsoft.com/office/drawing/2014/main" id="{14984972-D8EE-304A-925D-D36A30889533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AE6C08C2-11AD-CD4E-B0AC-CD64AD73B0DD}"/>
                  </a:ext>
                </a:extLst>
              </p:cNvPr>
              <p:cNvCxnSpPr/>
              <p:nvPr/>
            </p:nvCxnSpPr>
            <p:spPr>
              <a:xfrm flipH="1" flipV="1">
                <a:off x="6012929" y="5008014"/>
                <a:ext cx="1" cy="2813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120E7B88-7C0B-064E-869E-B3E8D01DF87B}"/>
                </a:ext>
              </a:extLst>
            </p:cNvPr>
            <p:cNvGrpSpPr/>
            <p:nvPr/>
          </p:nvGrpSpPr>
          <p:grpSpPr>
            <a:xfrm>
              <a:off x="10721601" y="4875373"/>
              <a:ext cx="227993" cy="969775"/>
              <a:chOff x="5898933" y="5008014"/>
              <a:chExt cx="227993" cy="969775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5EA021FD-24D7-9A41-8424-E7881304912A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57" name="Rounded Rectangle 56">
                  <a:extLst>
                    <a:ext uri="{FF2B5EF4-FFF2-40B4-BE49-F238E27FC236}">
                      <a16:creationId xmlns:a16="http://schemas.microsoft.com/office/drawing/2014/main" id="{220145E6-DE18-B84E-9781-243A70AC5700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CC59AF23-F705-7E4E-8497-2FC4F6EDF7A7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E227CE19-A82D-9042-AAE2-1207F24A52BE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60" name="Oval 59">
                    <a:extLst>
                      <a:ext uri="{FF2B5EF4-FFF2-40B4-BE49-F238E27FC236}">
                        <a16:creationId xmlns:a16="http://schemas.microsoft.com/office/drawing/2014/main" id="{B9A56237-8ADE-9C4B-A44F-9144D215F73C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61" name="Oval 60">
                    <a:extLst>
                      <a:ext uri="{FF2B5EF4-FFF2-40B4-BE49-F238E27FC236}">
                        <a16:creationId xmlns:a16="http://schemas.microsoft.com/office/drawing/2014/main" id="{F6BEA45D-3875-D846-A1F6-5F91E9287AEE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49062AEC-8AE9-8E4C-B5BD-0F091BD527FF}"/>
                  </a:ext>
                </a:extLst>
              </p:cNvPr>
              <p:cNvCxnSpPr/>
              <p:nvPr/>
            </p:nvCxnSpPr>
            <p:spPr>
              <a:xfrm flipH="1" flipV="1">
                <a:off x="6012929" y="5008014"/>
                <a:ext cx="1" cy="2813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BF4C906-C93F-504E-B7A3-E16B938670CA}"/>
                </a:ext>
              </a:extLst>
            </p:cNvPr>
            <p:cNvCxnSpPr>
              <a:stCxn id="85" idx="3"/>
              <a:endCxn id="78" idx="1"/>
            </p:cNvCxnSpPr>
            <p:nvPr/>
          </p:nvCxnSpPr>
          <p:spPr>
            <a:xfrm>
              <a:off x="8748085" y="5500921"/>
              <a:ext cx="2961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2E1C0F7-117C-2C4F-B934-F489EE833693}"/>
                </a:ext>
              </a:extLst>
            </p:cNvPr>
            <p:cNvCxnSpPr>
              <a:stCxn id="78" idx="3"/>
              <a:endCxn id="71" idx="1"/>
            </p:cNvCxnSpPr>
            <p:nvPr/>
          </p:nvCxnSpPr>
          <p:spPr>
            <a:xfrm>
              <a:off x="9272251" y="5500921"/>
              <a:ext cx="2552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2D727FA2-7A9C-644C-AF87-D5E70B165864}"/>
                </a:ext>
              </a:extLst>
            </p:cNvPr>
            <p:cNvCxnSpPr>
              <a:stCxn id="71" idx="3"/>
              <a:endCxn id="64" idx="1"/>
            </p:cNvCxnSpPr>
            <p:nvPr/>
          </p:nvCxnSpPr>
          <p:spPr>
            <a:xfrm>
              <a:off x="9755487" y="5500919"/>
              <a:ext cx="1974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BCE45EAC-BC12-E641-BFA6-A9FDF8873703}"/>
                </a:ext>
              </a:extLst>
            </p:cNvPr>
            <p:cNvCxnSpPr>
              <a:stCxn id="64" idx="3"/>
              <a:endCxn id="57" idx="1"/>
            </p:cNvCxnSpPr>
            <p:nvPr/>
          </p:nvCxnSpPr>
          <p:spPr>
            <a:xfrm>
              <a:off x="10180886" y="5500919"/>
              <a:ext cx="5407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Elbow Connector 53">
              <a:extLst>
                <a:ext uri="{FF2B5EF4-FFF2-40B4-BE49-F238E27FC236}">
                  <a16:creationId xmlns:a16="http://schemas.microsoft.com/office/drawing/2014/main" id="{F701EF9B-0328-7144-A0FE-097973495297}"/>
                </a:ext>
              </a:extLst>
            </p:cNvPr>
            <p:cNvCxnSpPr>
              <a:stCxn id="92" idx="3"/>
              <a:endCxn id="85" idx="1"/>
            </p:cNvCxnSpPr>
            <p:nvPr/>
          </p:nvCxnSpPr>
          <p:spPr>
            <a:xfrm flipV="1">
              <a:off x="7998350" y="5500919"/>
              <a:ext cx="521743" cy="166668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7B59E749-9485-F24B-8F15-A04414F193FC}"/>
              </a:ext>
            </a:extLst>
          </p:cNvPr>
          <p:cNvCxnSpPr/>
          <p:nvPr/>
        </p:nvCxnSpPr>
        <p:spPr>
          <a:xfrm>
            <a:off x="5151863" y="2695810"/>
            <a:ext cx="0" cy="29578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C82D3D52-655F-7D4D-8113-D545D5B03274}"/>
              </a:ext>
            </a:extLst>
          </p:cNvPr>
          <p:cNvSpPr txBox="1"/>
          <p:nvPr/>
        </p:nvSpPr>
        <p:spPr>
          <a:xfrm>
            <a:off x="5813438" y="1857305"/>
            <a:ext cx="2585964" cy="4001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000" b="1" dirty="0"/>
              <a:t>Recurrent Networks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FDA2C15B-0FC7-CA43-81BC-4FA7B0DF957B}"/>
              </a:ext>
            </a:extLst>
          </p:cNvPr>
          <p:cNvSpPr txBox="1"/>
          <p:nvPr/>
        </p:nvSpPr>
        <p:spPr>
          <a:xfrm>
            <a:off x="5635983" y="2364993"/>
            <a:ext cx="31293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Sequential reasoning tasks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D9AEDF5C-5C19-6647-801E-599E400D8AA0}"/>
              </a:ext>
            </a:extLst>
          </p:cNvPr>
          <p:cNvSpPr txBox="1"/>
          <p:nvPr/>
        </p:nvSpPr>
        <p:spPr>
          <a:xfrm>
            <a:off x="1005407" y="2333963"/>
            <a:ext cx="267733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spatial reasoning tasks</a:t>
            </a:r>
          </a:p>
        </p:txBody>
      </p:sp>
      <p:grpSp>
        <p:nvGrpSpPr>
          <p:cNvPr id="273" name="Group 272">
            <a:extLst>
              <a:ext uri="{FF2B5EF4-FFF2-40B4-BE49-F238E27FC236}">
                <a16:creationId xmlns:a16="http://schemas.microsoft.com/office/drawing/2014/main" id="{CF31266B-A24A-EA49-915A-8944B4AE1939}"/>
              </a:ext>
            </a:extLst>
          </p:cNvPr>
          <p:cNvGrpSpPr/>
          <p:nvPr/>
        </p:nvGrpSpPr>
        <p:grpSpPr>
          <a:xfrm>
            <a:off x="5600594" y="5240235"/>
            <a:ext cx="3092912" cy="1230942"/>
            <a:chOff x="5600594" y="5240235"/>
            <a:chExt cx="3092912" cy="1230942"/>
          </a:xfrm>
        </p:grpSpPr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F88B1315-1390-5642-8D58-291E2DB8A3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59000" contrast="5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600594" y="5484423"/>
              <a:ext cx="1572214" cy="986754"/>
            </a:xfrm>
            <a:prstGeom prst="rect">
              <a:avLst/>
            </a:prstGeom>
          </p:spPr>
        </p:pic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EE8F097E-0A4C-B646-858A-B555D2775DA3}"/>
                </a:ext>
              </a:extLst>
            </p:cNvPr>
            <p:cNvGrpSpPr/>
            <p:nvPr/>
          </p:nvGrpSpPr>
          <p:grpSpPr>
            <a:xfrm>
              <a:off x="5732786" y="5240235"/>
              <a:ext cx="1347413" cy="627338"/>
              <a:chOff x="5732786" y="5240235"/>
              <a:chExt cx="1347413" cy="627338"/>
            </a:xfrm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C1FBB144-F07A-AC43-BE92-BD1725BBAC11}"/>
                  </a:ext>
                </a:extLst>
              </p:cNvPr>
              <p:cNvGrpSpPr/>
              <p:nvPr/>
            </p:nvGrpSpPr>
            <p:grpSpPr>
              <a:xfrm>
                <a:off x="5732786" y="5240235"/>
                <a:ext cx="146327" cy="627338"/>
                <a:chOff x="5898933" y="5289331"/>
                <a:chExt cx="227993" cy="977462"/>
              </a:xfrm>
            </p:grpSpPr>
            <p:grpSp>
              <p:nvGrpSpPr>
                <p:cNvPr id="216" name="Group 215">
                  <a:extLst>
                    <a:ext uri="{FF2B5EF4-FFF2-40B4-BE49-F238E27FC236}">
                      <a16:creationId xmlns:a16="http://schemas.microsoft.com/office/drawing/2014/main" id="{E12216C6-C8BB-B543-AD4D-8F7514BD66B7}"/>
                    </a:ext>
                  </a:extLst>
                </p:cNvPr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218" name="Rounded Rectangle 217">
                    <a:extLst>
                      <a:ext uri="{FF2B5EF4-FFF2-40B4-BE49-F238E27FC236}">
                        <a16:creationId xmlns:a16="http://schemas.microsoft.com/office/drawing/2014/main" id="{7591E57A-D061-3A4C-B8E3-B9748C38E272}"/>
                      </a:ext>
                    </a:extLst>
                  </p:cNvPr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219" name="Group 218">
                    <a:extLst>
                      <a:ext uri="{FF2B5EF4-FFF2-40B4-BE49-F238E27FC236}">
                        <a16:creationId xmlns:a16="http://schemas.microsoft.com/office/drawing/2014/main" id="{97CE6106-985D-2A45-AE3C-8F609C2007F4}"/>
                      </a:ext>
                    </a:extLst>
                  </p:cNvPr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220" name="Oval 219">
                      <a:extLst>
                        <a:ext uri="{FF2B5EF4-FFF2-40B4-BE49-F238E27FC236}">
                          <a16:creationId xmlns:a16="http://schemas.microsoft.com/office/drawing/2014/main" id="{BFA4D31D-0247-7346-BD64-AA6AEE7E50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21" name="Oval 220">
                      <a:extLst>
                        <a:ext uri="{FF2B5EF4-FFF2-40B4-BE49-F238E27FC236}">
                          <a16:creationId xmlns:a16="http://schemas.microsoft.com/office/drawing/2014/main" id="{8C716E27-8641-C744-AB8A-36FA3B27EF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22" name="Oval 221">
                      <a:extLst>
                        <a:ext uri="{FF2B5EF4-FFF2-40B4-BE49-F238E27FC236}">
                          <a16:creationId xmlns:a16="http://schemas.microsoft.com/office/drawing/2014/main" id="{BA0EBED3-1348-5546-A61D-6DB488BD76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217" name="Straight Arrow Connector 216">
                  <a:extLst>
                    <a:ext uri="{FF2B5EF4-FFF2-40B4-BE49-F238E27FC236}">
                      <a16:creationId xmlns:a16="http://schemas.microsoft.com/office/drawing/2014/main" id="{3821A98D-4122-BB48-A8BC-0013DE050E72}"/>
                    </a:ext>
                  </a:extLst>
                </p:cNvPr>
                <p:cNvCxnSpPr>
                  <a:endCxn id="218" idx="2"/>
                </p:cNvCxnSpPr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solidFill>
                    <a:schemeClr val="accent6"/>
                  </a:solidFill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57402C2C-9F15-DE49-A660-EDE0F17AA293}"/>
                  </a:ext>
                </a:extLst>
              </p:cNvPr>
              <p:cNvGrpSpPr/>
              <p:nvPr/>
            </p:nvGrpSpPr>
            <p:grpSpPr>
              <a:xfrm>
                <a:off x="6044381" y="5240235"/>
                <a:ext cx="146327" cy="627338"/>
                <a:chOff x="5898933" y="5289331"/>
                <a:chExt cx="227993" cy="977462"/>
              </a:xfrm>
            </p:grpSpPr>
            <p:grpSp>
              <p:nvGrpSpPr>
                <p:cNvPr id="209" name="Group 208">
                  <a:extLst>
                    <a:ext uri="{FF2B5EF4-FFF2-40B4-BE49-F238E27FC236}">
                      <a16:creationId xmlns:a16="http://schemas.microsoft.com/office/drawing/2014/main" id="{FBCD3951-F9E0-8941-AB9E-E4D923EDE7A3}"/>
                    </a:ext>
                  </a:extLst>
                </p:cNvPr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211" name="Rounded Rectangle 210">
                    <a:extLst>
                      <a:ext uri="{FF2B5EF4-FFF2-40B4-BE49-F238E27FC236}">
                        <a16:creationId xmlns:a16="http://schemas.microsoft.com/office/drawing/2014/main" id="{DCB8255C-D43D-734C-BAA2-81DF38D56830}"/>
                      </a:ext>
                    </a:extLst>
                  </p:cNvPr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212" name="Group 211">
                    <a:extLst>
                      <a:ext uri="{FF2B5EF4-FFF2-40B4-BE49-F238E27FC236}">
                        <a16:creationId xmlns:a16="http://schemas.microsoft.com/office/drawing/2014/main" id="{6A7157EC-C908-B24E-ACFF-2697521517D9}"/>
                      </a:ext>
                    </a:extLst>
                  </p:cNvPr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213" name="Oval 212">
                      <a:extLst>
                        <a:ext uri="{FF2B5EF4-FFF2-40B4-BE49-F238E27FC236}">
                          <a16:creationId xmlns:a16="http://schemas.microsoft.com/office/drawing/2014/main" id="{CE24A851-A8DA-504A-8412-541B1728C2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14" name="Oval 213">
                      <a:extLst>
                        <a:ext uri="{FF2B5EF4-FFF2-40B4-BE49-F238E27FC236}">
                          <a16:creationId xmlns:a16="http://schemas.microsoft.com/office/drawing/2014/main" id="{E60670B3-E4AB-1C44-BB17-34E7271515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15" name="Oval 214">
                      <a:extLst>
                        <a:ext uri="{FF2B5EF4-FFF2-40B4-BE49-F238E27FC236}">
                          <a16:creationId xmlns:a16="http://schemas.microsoft.com/office/drawing/2014/main" id="{714C6062-AF15-C144-8FC2-29C0E998D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210" name="Straight Arrow Connector 209">
                  <a:extLst>
                    <a:ext uri="{FF2B5EF4-FFF2-40B4-BE49-F238E27FC236}">
                      <a16:creationId xmlns:a16="http://schemas.microsoft.com/office/drawing/2014/main" id="{5F97161C-D2C7-0540-83FC-0728C1787885}"/>
                    </a:ext>
                  </a:extLst>
                </p:cNvPr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solidFill>
                    <a:schemeClr val="accent6"/>
                  </a:solidFill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E91CBEB9-C03C-FF48-8860-D9FA1F44B3B3}"/>
                  </a:ext>
                </a:extLst>
              </p:cNvPr>
              <p:cNvGrpSpPr/>
              <p:nvPr/>
            </p:nvGrpSpPr>
            <p:grpSpPr>
              <a:xfrm>
                <a:off x="6324088" y="5240235"/>
                <a:ext cx="146327" cy="627338"/>
                <a:chOff x="5898933" y="5289331"/>
                <a:chExt cx="227993" cy="977462"/>
              </a:xfrm>
            </p:grpSpPr>
            <p:grpSp>
              <p:nvGrpSpPr>
                <p:cNvPr id="202" name="Group 201">
                  <a:extLst>
                    <a:ext uri="{FF2B5EF4-FFF2-40B4-BE49-F238E27FC236}">
                      <a16:creationId xmlns:a16="http://schemas.microsoft.com/office/drawing/2014/main" id="{B25C2A65-4DD9-9E4E-B356-5FCD7A0CD43E}"/>
                    </a:ext>
                  </a:extLst>
                </p:cNvPr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204" name="Rounded Rectangle 203">
                    <a:extLst>
                      <a:ext uri="{FF2B5EF4-FFF2-40B4-BE49-F238E27FC236}">
                        <a16:creationId xmlns:a16="http://schemas.microsoft.com/office/drawing/2014/main" id="{953F8843-11BF-3646-B67E-B5C3E9D2AA36}"/>
                      </a:ext>
                    </a:extLst>
                  </p:cNvPr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205" name="Group 204">
                    <a:extLst>
                      <a:ext uri="{FF2B5EF4-FFF2-40B4-BE49-F238E27FC236}">
                        <a16:creationId xmlns:a16="http://schemas.microsoft.com/office/drawing/2014/main" id="{7E066869-2353-8649-9DB2-E5C1429CA8F8}"/>
                      </a:ext>
                    </a:extLst>
                  </p:cNvPr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206" name="Oval 205">
                      <a:extLst>
                        <a:ext uri="{FF2B5EF4-FFF2-40B4-BE49-F238E27FC236}">
                          <a16:creationId xmlns:a16="http://schemas.microsoft.com/office/drawing/2014/main" id="{5C8F7E59-610E-5F42-BBC9-AC00F85AE1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07" name="Oval 206">
                      <a:extLst>
                        <a:ext uri="{FF2B5EF4-FFF2-40B4-BE49-F238E27FC236}">
                          <a16:creationId xmlns:a16="http://schemas.microsoft.com/office/drawing/2014/main" id="{EDBA42A7-001B-3B4A-B522-04B5117904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08" name="Oval 207">
                      <a:extLst>
                        <a:ext uri="{FF2B5EF4-FFF2-40B4-BE49-F238E27FC236}">
                          <a16:creationId xmlns:a16="http://schemas.microsoft.com/office/drawing/2014/main" id="{A09F48FF-A568-8943-BC88-075F99F0DA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203" name="Straight Arrow Connector 202">
                  <a:extLst>
                    <a:ext uri="{FF2B5EF4-FFF2-40B4-BE49-F238E27FC236}">
                      <a16:creationId xmlns:a16="http://schemas.microsoft.com/office/drawing/2014/main" id="{D31DC753-98E9-8348-A8C8-B243073283B8}"/>
                    </a:ext>
                  </a:extLst>
                </p:cNvPr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solidFill>
                    <a:schemeClr val="accent6"/>
                  </a:solidFill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46473C92-9D6D-8C48-9A0A-1DD4B0B509DB}"/>
                  </a:ext>
                </a:extLst>
              </p:cNvPr>
              <p:cNvGrpSpPr/>
              <p:nvPr/>
            </p:nvGrpSpPr>
            <p:grpSpPr>
              <a:xfrm>
                <a:off x="6591229" y="5240235"/>
                <a:ext cx="146327" cy="627338"/>
                <a:chOff x="5898933" y="5289331"/>
                <a:chExt cx="227993" cy="977462"/>
              </a:xfrm>
            </p:grpSpPr>
            <p:grpSp>
              <p:nvGrpSpPr>
                <p:cNvPr id="195" name="Group 194">
                  <a:extLst>
                    <a:ext uri="{FF2B5EF4-FFF2-40B4-BE49-F238E27FC236}">
                      <a16:creationId xmlns:a16="http://schemas.microsoft.com/office/drawing/2014/main" id="{227DF822-847D-A949-8FD2-A355BF0E979A}"/>
                    </a:ext>
                  </a:extLst>
                </p:cNvPr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197" name="Rounded Rectangle 196">
                    <a:extLst>
                      <a:ext uri="{FF2B5EF4-FFF2-40B4-BE49-F238E27FC236}">
                        <a16:creationId xmlns:a16="http://schemas.microsoft.com/office/drawing/2014/main" id="{7C0D02B5-F60E-034D-8934-81AD5184263F}"/>
                      </a:ext>
                    </a:extLst>
                  </p:cNvPr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198" name="Group 197">
                    <a:extLst>
                      <a:ext uri="{FF2B5EF4-FFF2-40B4-BE49-F238E27FC236}">
                        <a16:creationId xmlns:a16="http://schemas.microsoft.com/office/drawing/2014/main" id="{0826E92C-A836-1642-B620-EFC4B9AE3391}"/>
                      </a:ext>
                    </a:extLst>
                  </p:cNvPr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199" name="Oval 198">
                      <a:extLst>
                        <a:ext uri="{FF2B5EF4-FFF2-40B4-BE49-F238E27FC236}">
                          <a16:creationId xmlns:a16="http://schemas.microsoft.com/office/drawing/2014/main" id="{A34F636D-DBE5-2D47-A453-8EE0762578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00" name="Oval 199">
                      <a:extLst>
                        <a:ext uri="{FF2B5EF4-FFF2-40B4-BE49-F238E27FC236}">
                          <a16:creationId xmlns:a16="http://schemas.microsoft.com/office/drawing/2014/main" id="{0D0E77BD-6777-704C-9B0C-664A4F22F5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01" name="Oval 200">
                      <a:extLst>
                        <a:ext uri="{FF2B5EF4-FFF2-40B4-BE49-F238E27FC236}">
                          <a16:creationId xmlns:a16="http://schemas.microsoft.com/office/drawing/2014/main" id="{8AEFCBFE-8EAD-A746-8838-048FC82456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196" name="Straight Arrow Connector 195">
                  <a:extLst>
                    <a:ext uri="{FF2B5EF4-FFF2-40B4-BE49-F238E27FC236}">
                      <a16:creationId xmlns:a16="http://schemas.microsoft.com/office/drawing/2014/main" id="{4A90798B-F30F-8341-9FC5-79015E3DA062}"/>
                    </a:ext>
                  </a:extLst>
                </p:cNvPr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solidFill>
                    <a:schemeClr val="accent6"/>
                  </a:solidFill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4C75C040-ED26-2047-84FD-D2FE54DE12BD}"/>
                  </a:ext>
                </a:extLst>
              </p:cNvPr>
              <p:cNvGrpSpPr/>
              <p:nvPr/>
            </p:nvGrpSpPr>
            <p:grpSpPr>
              <a:xfrm>
                <a:off x="6933872" y="5240235"/>
                <a:ext cx="146327" cy="627338"/>
                <a:chOff x="5898933" y="5289331"/>
                <a:chExt cx="227993" cy="977462"/>
              </a:xfrm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1CDCD693-DE60-7C40-AA22-C53AEE736F25}"/>
                    </a:ext>
                  </a:extLst>
                </p:cNvPr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190" name="Rounded Rectangle 189">
                    <a:extLst>
                      <a:ext uri="{FF2B5EF4-FFF2-40B4-BE49-F238E27FC236}">
                        <a16:creationId xmlns:a16="http://schemas.microsoft.com/office/drawing/2014/main" id="{44411238-9525-4E47-92BC-98AF0B4FD072}"/>
                      </a:ext>
                    </a:extLst>
                  </p:cNvPr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191" name="Group 190">
                    <a:extLst>
                      <a:ext uri="{FF2B5EF4-FFF2-40B4-BE49-F238E27FC236}">
                        <a16:creationId xmlns:a16="http://schemas.microsoft.com/office/drawing/2014/main" id="{90715E82-A2F4-3042-BB78-D95F533A985B}"/>
                      </a:ext>
                    </a:extLst>
                  </p:cNvPr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192" name="Oval 191">
                      <a:extLst>
                        <a:ext uri="{FF2B5EF4-FFF2-40B4-BE49-F238E27FC236}">
                          <a16:creationId xmlns:a16="http://schemas.microsoft.com/office/drawing/2014/main" id="{C9E9C9A2-0F25-7248-A4AA-2B5D76A389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93" name="Oval 192">
                      <a:extLst>
                        <a:ext uri="{FF2B5EF4-FFF2-40B4-BE49-F238E27FC236}">
                          <a16:creationId xmlns:a16="http://schemas.microsoft.com/office/drawing/2014/main" id="{C615F632-686C-F243-A52A-808BB03E08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94" name="Oval 193">
                      <a:extLst>
                        <a:ext uri="{FF2B5EF4-FFF2-40B4-BE49-F238E27FC236}">
                          <a16:creationId xmlns:a16="http://schemas.microsoft.com/office/drawing/2014/main" id="{84AFE067-4B2E-C64A-93BA-0431FD9FCD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189" name="Straight Arrow Connector 188">
                  <a:extLst>
                    <a:ext uri="{FF2B5EF4-FFF2-40B4-BE49-F238E27FC236}">
                      <a16:creationId xmlns:a16="http://schemas.microsoft.com/office/drawing/2014/main" id="{07884E7A-7A7C-3B4A-857F-48DF90621049}"/>
                    </a:ext>
                  </a:extLst>
                </p:cNvPr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solidFill>
                    <a:schemeClr val="accent6"/>
                  </a:solidFill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9" name="Straight Arrow Connector 138">
                <a:extLst>
                  <a:ext uri="{FF2B5EF4-FFF2-40B4-BE49-F238E27FC236}">
                    <a16:creationId xmlns:a16="http://schemas.microsoft.com/office/drawing/2014/main" id="{BB444297-29EE-EC4E-9667-85088C960AB3}"/>
                  </a:ext>
                </a:extLst>
              </p:cNvPr>
              <p:cNvCxnSpPr>
                <a:stCxn id="218" idx="3"/>
                <a:endCxn id="211" idx="1"/>
              </p:cNvCxnSpPr>
              <p:nvPr/>
            </p:nvCxnSpPr>
            <p:spPr>
              <a:xfrm>
                <a:off x="5879112" y="5461162"/>
                <a:ext cx="165268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0" name="Straight Arrow Connector 139">
                <a:extLst>
                  <a:ext uri="{FF2B5EF4-FFF2-40B4-BE49-F238E27FC236}">
                    <a16:creationId xmlns:a16="http://schemas.microsoft.com/office/drawing/2014/main" id="{A1E799EF-EC16-1B42-BC97-377A6542F239}"/>
                  </a:ext>
                </a:extLst>
              </p:cNvPr>
              <p:cNvCxnSpPr>
                <a:stCxn id="211" idx="3"/>
                <a:endCxn id="204" idx="1"/>
              </p:cNvCxnSpPr>
              <p:nvPr/>
            </p:nvCxnSpPr>
            <p:spPr>
              <a:xfrm>
                <a:off x="6190707" y="5461162"/>
                <a:ext cx="133380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1" name="Straight Arrow Connector 140">
                <a:extLst>
                  <a:ext uri="{FF2B5EF4-FFF2-40B4-BE49-F238E27FC236}">
                    <a16:creationId xmlns:a16="http://schemas.microsoft.com/office/drawing/2014/main" id="{AEF8402C-3E7E-E845-8952-B9CCA0A65D57}"/>
                  </a:ext>
                </a:extLst>
              </p:cNvPr>
              <p:cNvCxnSpPr>
                <a:stCxn id="204" idx="3"/>
                <a:endCxn id="197" idx="1"/>
              </p:cNvCxnSpPr>
              <p:nvPr/>
            </p:nvCxnSpPr>
            <p:spPr>
              <a:xfrm>
                <a:off x="6470414" y="5461162"/>
                <a:ext cx="120814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2" name="Straight Arrow Connector 141">
                <a:extLst>
                  <a:ext uri="{FF2B5EF4-FFF2-40B4-BE49-F238E27FC236}">
                    <a16:creationId xmlns:a16="http://schemas.microsoft.com/office/drawing/2014/main" id="{3DA47645-A955-894E-A92B-A31A576C92BC}"/>
                  </a:ext>
                </a:extLst>
              </p:cNvPr>
              <p:cNvCxnSpPr>
                <a:stCxn id="197" idx="3"/>
                <a:endCxn id="190" idx="1"/>
              </p:cNvCxnSpPr>
              <p:nvPr/>
            </p:nvCxnSpPr>
            <p:spPr>
              <a:xfrm>
                <a:off x="6737555" y="5461162"/>
                <a:ext cx="196317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8BF8041D-4B3E-8C42-8EF7-0951C81D0CC8}"/>
                </a:ext>
              </a:extLst>
            </p:cNvPr>
            <p:cNvSpPr txBox="1"/>
            <p:nvPr/>
          </p:nvSpPr>
          <p:spPr>
            <a:xfrm>
              <a:off x="7229644" y="5562976"/>
              <a:ext cx="1463862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Speech </a:t>
              </a:r>
            </a:p>
            <a:p>
              <a:r>
                <a:rPr lang="en-US" dirty="0"/>
                <a:t>recognition</a:t>
              </a:r>
            </a:p>
          </p:txBody>
        </p:sp>
      </p:grp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C310304F-9B3D-A244-82C3-88953F61E57B}"/>
              </a:ext>
            </a:extLst>
          </p:cNvPr>
          <p:cNvGrpSpPr/>
          <p:nvPr/>
        </p:nvGrpSpPr>
        <p:grpSpPr>
          <a:xfrm>
            <a:off x="5810609" y="4152462"/>
            <a:ext cx="3690541" cy="1104900"/>
            <a:chOff x="5810609" y="4152462"/>
            <a:chExt cx="3690541" cy="1104900"/>
          </a:xfrm>
        </p:grpSpPr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92053E48-C1CA-B741-9C60-6142397D15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59650" y="4152462"/>
              <a:ext cx="1841500" cy="1104900"/>
            </a:xfrm>
            <a:prstGeom prst="rect">
              <a:avLst/>
            </a:prstGeom>
          </p:spPr>
        </p:pic>
        <p:sp>
          <p:nvSpPr>
            <p:cNvPr id="226" name="TextBox 225">
              <a:extLst>
                <a:ext uri="{FF2B5EF4-FFF2-40B4-BE49-F238E27FC236}">
                  <a16:creationId xmlns:a16="http://schemas.microsoft.com/office/drawing/2014/main" id="{B2D4E4D6-BACF-8B4F-901C-C156A0DDCC6A}"/>
                </a:ext>
              </a:extLst>
            </p:cNvPr>
            <p:cNvSpPr txBox="1"/>
            <p:nvPr/>
          </p:nvSpPr>
          <p:spPr>
            <a:xfrm>
              <a:off x="5810609" y="4405299"/>
              <a:ext cx="1840568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Reinforcement</a:t>
              </a:r>
              <a:br>
                <a:rPr lang="en-US" dirty="0"/>
              </a:br>
              <a:r>
                <a:rPr lang="en-US" dirty="0"/>
                <a:t>Learning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960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/>
      <p:bldP spid="1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06E11-1501-5D42-B785-5F89C6E64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Architectures for Different kinds of inputs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396B1B6-20F2-204A-AECC-2E9CB5BAE232}"/>
              </a:ext>
            </a:extLst>
          </p:cNvPr>
          <p:cNvGrpSpPr/>
          <p:nvPr/>
        </p:nvGrpSpPr>
        <p:grpSpPr>
          <a:xfrm>
            <a:off x="-1196988" y="2850290"/>
            <a:ext cx="2393976" cy="2084195"/>
            <a:chOff x="858510" y="2121776"/>
            <a:chExt cx="2393976" cy="2084195"/>
          </a:xfrm>
        </p:grpSpPr>
        <p:pic>
          <p:nvPicPr>
            <p:cNvPr id="4" name="Picture 4" descr="https://encrypted-tbn1.gstatic.com/images?q=tbn:ANd9GcQ-1rHkamhDd8jaylUzd9ZLACpZeFJeUbYXt8ulOFnLR3-GhW0v">
              <a:extLst>
                <a:ext uri="{FF2B5EF4-FFF2-40B4-BE49-F238E27FC236}">
                  <a16:creationId xmlns:a16="http://schemas.microsoft.com/office/drawing/2014/main" id="{7F6A3825-2C35-9C45-AF1F-B6A0D248A6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8510" y="2121776"/>
              <a:ext cx="2393976" cy="20841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scene3d>
              <a:camera prst="isometricOffAxis1Top"/>
              <a:lightRig rig="threePt" dir="t"/>
            </a:scene3d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3D32311-FE02-5D47-A762-1025B34D5ED9}"/>
                </a:ext>
              </a:extLst>
            </p:cNvPr>
            <p:cNvGrpSpPr/>
            <p:nvPr/>
          </p:nvGrpSpPr>
          <p:grpSpPr>
            <a:xfrm>
              <a:off x="1233377" y="2222339"/>
              <a:ext cx="1127051" cy="1369797"/>
              <a:chOff x="1233377" y="2222339"/>
              <a:chExt cx="1127051" cy="1369797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5859B3F-9A84-7241-B5D1-F06059AEEE6C}"/>
                  </a:ext>
                </a:extLst>
              </p:cNvPr>
              <p:cNvSpPr/>
              <p:nvPr/>
            </p:nvSpPr>
            <p:spPr>
              <a:xfrm>
                <a:off x="1365812" y="2735609"/>
                <a:ext cx="856527" cy="856527"/>
              </a:xfrm>
              <a:prstGeom prst="rect">
                <a:avLst/>
              </a:prstGeom>
              <a:solidFill>
                <a:schemeClr val="accent2">
                  <a:alpha val="71000"/>
                </a:schemeClr>
              </a:solidFill>
              <a:scene3d>
                <a:camera prst="isometricOffAxis1Top"/>
                <a:lightRig rig="threePt" dir="t"/>
              </a:scene3d>
            </p:spPr>
            <p:style>
              <a:lnRef idx="1">
                <a:schemeClr val="accen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7E6C6E13-7A83-F34F-B44F-65CD8D62CAD9}"/>
                  </a:ext>
                </a:extLst>
              </p:cNvPr>
              <p:cNvSpPr/>
              <p:nvPr/>
            </p:nvSpPr>
            <p:spPr>
              <a:xfrm>
                <a:off x="1747777" y="2222339"/>
                <a:ext cx="208345" cy="208345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FFDD1CE0-6BC4-B244-A1BB-75A8EB28E76A}"/>
                  </a:ext>
                </a:extLst>
              </p:cNvPr>
              <p:cNvCxnSpPr>
                <a:stCxn id="7" idx="3"/>
              </p:cNvCxnSpPr>
              <p:nvPr/>
            </p:nvCxnSpPr>
            <p:spPr>
              <a:xfrm flipH="1">
                <a:off x="1233377" y="2400173"/>
                <a:ext cx="544911" cy="69035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841090E-CFDB-BE47-9CE8-4E26B45F4BE9}"/>
                  </a:ext>
                </a:extLst>
              </p:cNvPr>
              <p:cNvCxnSpPr>
                <a:cxnSpLocks/>
                <a:stCxn id="7" idx="4"/>
              </p:cNvCxnSpPr>
              <p:nvPr/>
            </p:nvCxnSpPr>
            <p:spPr>
              <a:xfrm flipH="1">
                <a:off x="1587795" y="2430684"/>
                <a:ext cx="264155" cy="90793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488659F1-9721-CB4C-B469-CEBF5D4E9666}"/>
                  </a:ext>
                </a:extLst>
              </p:cNvPr>
              <p:cNvCxnSpPr>
                <a:cxnSpLocks/>
                <a:stCxn id="7" idx="5"/>
              </p:cNvCxnSpPr>
              <p:nvPr/>
            </p:nvCxnSpPr>
            <p:spPr>
              <a:xfrm>
                <a:off x="1925611" y="2400173"/>
                <a:ext cx="434817" cy="82503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88F8AA6A-E9F4-CC48-8323-98DA3A80A0D2}"/>
                  </a:ext>
                </a:extLst>
              </p:cNvPr>
              <p:cNvCxnSpPr>
                <a:cxnSpLocks/>
                <a:stCxn id="7" idx="4"/>
              </p:cNvCxnSpPr>
              <p:nvPr/>
            </p:nvCxnSpPr>
            <p:spPr>
              <a:xfrm>
                <a:off x="1851950" y="2430684"/>
                <a:ext cx="132794" cy="55352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8937661-692D-E244-9B83-92B1FF8D3A4C}"/>
              </a:ext>
            </a:extLst>
          </p:cNvPr>
          <p:cNvSpPr txBox="1"/>
          <p:nvPr/>
        </p:nvSpPr>
        <p:spPr>
          <a:xfrm>
            <a:off x="-1603349" y="1860241"/>
            <a:ext cx="3124573" cy="4001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000" b="1" dirty="0"/>
              <a:t>Convolutional Networks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AF3715C-FCA5-954D-A7A6-B7420F1D3217}"/>
              </a:ext>
            </a:extLst>
          </p:cNvPr>
          <p:cNvGrpSpPr/>
          <p:nvPr/>
        </p:nvGrpSpPr>
        <p:grpSpPr>
          <a:xfrm>
            <a:off x="-1983095" y="4656086"/>
            <a:ext cx="1572214" cy="1291830"/>
            <a:chOff x="1432511" y="4163025"/>
            <a:chExt cx="1572214" cy="1291830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EBC19368-EC7E-914C-9C86-FEF9D1CFAD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59000" contrast="5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432511" y="4468101"/>
              <a:ext cx="1572214" cy="986754"/>
            </a:xfrm>
            <a:prstGeom prst="rect">
              <a:avLst/>
            </a:prstGeom>
          </p:spPr>
        </p:pic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C6F7976E-98B1-DA40-A83B-FBF10F1218C4}"/>
                </a:ext>
              </a:extLst>
            </p:cNvPr>
            <p:cNvSpPr/>
            <p:nvPr/>
          </p:nvSpPr>
          <p:spPr>
            <a:xfrm>
              <a:off x="1790355" y="4358443"/>
              <a:ext cx="689686" cy="594557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291C511-56AD-6A49-8B3C-A802267CBADF}"/>
                </a:ext>
              </a:extLst>
            </p:cNvPr>
            <p:cNvSpPr/>
            <p:nvPr/>
          </p:nvSpPr>
          <p:spPr>
            <a:xfrm>
              <a:off x="2032045" y="4163025"/>
              <a:ext cx="208345" cy="20834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1C70107-7FC1-2C4C-9533-8DED5EE55D50}"/>
              </a:ext>
            </a:extLst>
          </p:cNvPr>
          <p:cNvGrpSpPr/>
          <p:nvPr/>
        </p:nvGrpSpPr>
        <p:grpSpPr>
          <a:xfrm>
            <a:off x="-128054" y="4760258"/>
            <a:ext cx="2650084" cy="1157672"/>
            <a:chOff x="2646882" y="4326856"/>
            <a:chExt cx="2650084" cy="115767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1727845-7669-5145-86C4-1AA5D85C0D0D}"/>
                </a:ext>
              </a:extLst>
            </p:cNvPr>
            <p:cNvSpPr txBox="1"/>
            <p:nvPr/>
          </p:nvSpPr>
          <p:spPr>
            <a:xfrm>
              <a:off x="2646882" y="5115196"/>
              <a:ext cx="2650084" cy="369332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The quick brown fox…</a:t>
              </a:r>
            </a:p>
          </p:txBody>
        </p:sp>
        <p:sp>
          <p:nvSpPr>
            <p:cNvPr id="27" name="Triangle 26">
              <a:extLst>
                <a:ext uri="{FF2B5EF4-FFF2-40B4-BE49-F238E27FC236}">
                  <a16:creationId xmlns:a16="http://schemas.microsoft.com/office/drawing/2014/main" id="{3C428B03-5C41-8E47-B096-7ECA2B26F9CD}"/>
                </a:ext>
              </a:extLst>
            </p:cNvPr>
            <p:cNvSpPr/>
            <p:nvPr/>
          </p:nvSpPr>
          <p:spPr>
            <a:xfrm>
              <a:off x="3007647" y="4522274"/>
              <a:ext cx="689686" cy="594557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D8D180E-D1FB-8049-9605-B0BF95FDC9C5}"/>
                </a:ext>
              </a:extLst>
            </p:cNvPr>
            <p:cNvSpPr/>
            <p:nvPr/>
          </p:nvSpPr>
          <p:spPr>
            <a:xfrm>
              <a:off x="3249337" y="4326856"/>
              <a:ext cx="208345" cy="20834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527FF62-1033-E448-8CF5-6854C2F9622E}"/>
              </a:ext>
            </a:extLst>
          </p:cNvPr>
          <p:cNvGrpSpPr/>
          <p:nvPr/>
        </p:nvGrpSpPr>
        <p:grpSpPr>
          <a:xfrm>
            <a:off x="2867248" y="2693977"/>
            <a:ext cx="3998346" cy="1470046"/>
            <a:chOff x="5663721" y="4445290"/>
            <a:chExt cx="6229862" cy="229049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59EEC4D-0469-4747-BA15-7FC1F8A72C75}"/>
                </a:ext>
              </a:extLst>
            </p:cNvPr>
            <p:cNvSpPr/>
            <p:nvPr/>
          </p:nvSpPr>
          <p:spPr>
            <a:xfrm>
              <a:off x="5663721" y="6208279"/>
              <a:ext cx="3181230" cy="5275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The cat in the hat.</a:t>
              </a:r>
              <a:endParaRPr lang="en-US" sz="1100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864C50D5-B96C-5342-B794-4114A4438A7A}"/>
                </a:ext>
              </a:extLst>
            </p:cNvPr>
            <p:cNvSpPr/>
            <p:nvPr/>
          </p:nvSpPr>
          <p:spPr>
            <a:xfrm>
              <a:off x="8405514" y="4445290"/>
              <a:ext cx="3488069" cy="5275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El </a:t>
              </a:r>
              <a:r>
                <a:rPr lang="en-US" sz="1600" i="1" dirty="0" err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gato</a:t>
              </a:r>
              <a:r>
                <a:rPr lang="en-US" sz="1600" i="1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i="1" dirty="0" err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en</a:t>
              </a:r>
              <a:r>
                <a:rPr lang="en-US" sz="1600" i="1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 el sombrero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4ED694E-86A1-014C-9F63-95010B13B554}"/>
                </a:ext>
              </a:extLst>
            </p:cNvPr>
            <p:cNvGrpSpPr/>
            <p:nvPr/>
          </p:nvGrpSpPr>
          <p:grpSpPr>
            <a:xfrm>
              <a:off x="5898933" y="5323358"/>
              <a:ext cx="227993" cy="977462"/>
              <a:chOff x="5898933" y="5289331"/>
              <a:chExt cx="227993" cy="977462"/>
            </a:xfrm>
          </p:grpSpPr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BAD78326-0BE9-5C4C-9F7D-94B84207FBDB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120" name="Rounded Rectangle 119">
                  <a:extLst>
                    <a:ext uri="{FF2B5EF4-FFF2-40B4-BE49-F238E27FC236}">
                      <a16:creationId xmlns:a16="http://schemas.microsoft.com/office/drawing/2014/main" id="{6A72A841-6874-7C49-BC95-9B11435F4A64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5F5D9042-8259-C24A-A5B5-B8BB1374BCCA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122" name="Oval 121">
                    <a:extLst>
                      <a:ext uri="{FF2B5EF4-FFF2-40B4-BE49-F238E27FC236}">
                        <a16:creationId xmlns:a16="http://schemas.microsoft.com/office/drawing/2014/main" id="{1FB47553-146B-E14B-9F7E-A86F7EECEC4A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23" name="Oval 122">
                    <a:extLst>
                      <a:ext uri="{FF2B5EF4-FFF2-40B4-BE49-F238E27FC236}">
                        <a16:creationId xmlns:a16="http://schemas.microsoft.com/office/drawing/2014/main" id="{CCB2D0ED-3717-804E-B20D-27749B6F4837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24" name="Oval 123">
                    <a:extLst>
                      <a:ext uri="{FF2B5EF4-FFF2-40B4-BE49-F238E27FC236}">
                        <a16:creationId xmlns:a16="http://schemas.microsoft.com/office/drawing/2014/main" id="{D65DA9D1-65E2-7742-8F82-F26A4AE4E186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119" name="Straight Arrow Connector 118">
                <a:extLst>
                  <a:ext uri="{FF2B5EF4-FFF2-40B4-BE49-F238E27FC236}">
                    <a16:creationId xmlns:a16="http://schemas.microsoft.com/office/drawing/2014/main" id="{B3C223C8-45AD-5F46-9B34-E3E6024E86AE}"/>
                  </a:ext>
                </a:extLst>
              </p:cNvPr>
              <p:cNvCxnSpPr>
                <a:endCxn id="120" idx="2"/>
              </p:cNvCxnSpPr>
              <p:nvPr/>
            </p:nvCxnSpPr>
            <p:spPr>
              <a:xfrm flipV="1">
                <a:off x="6012930" y="5977789"/>
                <a:ext cx="0" cy="2890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258826E-CAF1-314A-A60F-ABAF4FC2CF05}"/>
                </a:ext>
              </a:extLst>
            </p:cNvPr>
            <p:cNvGrpSpPr/>
            <p:nvPr/>
          </p:nvGrpSpPr>
          <p:grpSpPr>
            <a:xfrm>
              <a:off x="6384432" y="5323358"/>
              <a:ext cx="227993" cy="977462"/>
              <a:chOff x="5898933" y="5289331"/>
              <a:chExt cx="227993" cy="977462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A920ECCA-AA40-154C-959B-84D3627ED4B0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113" name="Rounded Rectangle 112">
                  <a:extLst>
                    <a:ext uri="{FF2B5EF4-FFF2-40B4-BE49-F238E27FC236}">
                      <a16:creationId xmlns:a16="http://schemas.microsoft.com/office/drawing/2014/main" id="{ADC76A02-8D12-5D4F-B654-CC4C1B28AF39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114" name="Group 113">
                  <a:extLst>
                    <a:ext uri="{FF2B5EF4-FFF2-40B4-BE49-F238E27FC236}">
                      <a16:creationId xmlns:a16="http://schemas.microsoft.com/office/drawing/2014/main" id="{C9C6AF7A-E36E-264E-92C3-C68C8119E02D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115" name="Oval 114">
                    <a:extLst>
                      <a:ext uri="{FF2B5EF4-FFF2-40B4-BE49-F238E27FC236}">
                        <a16:creationId xmlns:a16="http://schemas.microsoft.com/office/drawing/2014/main" id="{95CF9889-858B-B745-BBC4-599316F75196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16" name="Oval 115">
                    <a:extLst>
                      <a:ext uri="{FF2B5EF4-FFF2-40B4-BE49-F238E27FC236}">
                        <a16:creationId xmlns:a16="http://schemas.microsoft.com/office/drawing/2014/main" id="{23456646-0210-3A4B-B861-F976F759516D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17" name="Oval 116">
                    <a:extLst>
                      <a:ext uri="{FF2B5EF4-FFF2-40B4-BE49-F238E27FC236}">
                        <a16:creationId xmlns:a16="http://schemas.microsoft.com/office/drawing/2014/main" id="{B2706FC5-6FEE-F34D-86DF-2AEDF2C9D026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112" name="Straight Arrow Connector 111">
                <a:extLst>
                  <a:ext uri="{FF2B5EF4-FFF2-40B4-BE49-F238E27FC236}">
                    <a16:creationId xmlns:a16="http://schemas.microsoft.com/office/drawing/2014/main" id="{093A06A9-1DEB-9C44-BD4C-227E9F01EE2B}"/>
                  </a:ext>
                </a:extLst>
              </p:cNvPr>
              <p:cNvCxnSpPr/>
              <p:nvPr/>
            </p:nvCxnSpPr>
            <p:spPr>
              <a:xfrm flipV="1">
                <a:off x="6012930" y="5977789"/>
                <a:ext cx="0" cy="2890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FFB77188-CC20-2148-BA03-FF18F8B125C8}"/>
                </a:ext>
              </a:extLst>
            </p:cNvPr>
            <p:cNvGrpSpPr/>
            <p:nvPr/>
          </p:nvGrpSpPr>
          <p:grpSpPr>
            <a:xfrm>
              <a:off x="6820246" y="5323358"/>
              <a:ext cx="227993" cy="977462"/>
              <a:chOff x="5898933" y="5289331"/>
              <a:chExt cx="227993" cy="977462"/>
            </a:xfrm>
          </p:grpSpPr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7D1A6DCB-C075-CA4A-A700-39C3F8614456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106" name="Rounded Rectangle 105">
                  <a:extLst>
                    <a:ext uri="{FF2B5EF4-FFF2-40B4-BE49-F238E27FC236}">
                      <a16:creationId xmlns:a16="http://schemas.microsoft.com/office/drawing/2014/main" id="{8FC380DA-4576-0A40-A023-BF23F629590B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522E6C2F-C89B-794F-8F64-5B31D5B36EE4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108" name="Oval 107">
                    <a:extLst>
                      <a:ext uri="{FF2B5EF4-FFF2-40B4-BE49-F238E27FC236}">
                        <a16:creationId xmlns:a16="http://schemas.microsoft.com/office/drawing/2014/main" id="{BCC3900C-FFAE-5948-9417-769F059789A7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0ACB1B30-A649-544D-814B-A0FE3E40365A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C95DB3DA-AF84-7642-A18D-159A490E0A05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105" name="Straight Arrow Connector 104">
                <a:extLst>
                  <a:ext uri="{FF2B5EF4-FFF2-40B4-BE49-F238E27FC236}">
                    <a16:creationId xmlns:a16="http://schemas.microsoft.com/office/drawing/2014/main" id="{7614FCD5-631B-8F48-AE04-A8B202498150}"/>
                  </a:ext>
                </a:extLst>
              </p:cNvPr>
              <p:cNvCxnSpPr/>
              <p:nvPr/>
            </p:nvCxnSpPr>
            <p:spPr>
              <a:xfrm flipV="1">
                <a:off x="6012930" y="5977789"/>
                <a:ext cx="0" cy="2890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55F7EB0B-5E93-A84C-A2A7-A6DDDBBC692B}"/>
                </a:ext>
              </a:extLst>
            </p:cNvPr>
            <p:cNvGrpSpPr/>
            <p:nvPr/>
          </p:nvGrpSpPr>
          <p:grpSpPr>
            <a:xfrm>
              <a:off x="7236481" y="5323358"/>
              <a:ext cx="227993" cy="977462"/>
              <a:chOff x="5898933" y="5289331"/>
              <a:chExt cx="227993" cy="977462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7361536-A58F-0941-9887-B1CE13F0EC84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99" name="Rounded Rectangle 98">
                  <a:extLst>
                    <a:ext uri="{FF2B5EF4-FFF2-40B4-BE49-F238E27FC236}">
                      <a16:creationId xmlns:a16="http://schemas.microsoft.com/office/drawing/2014/main" id="{61A4048B-C929-0942-971E-22FE9B18490E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100" name="Group 99">
                  <a:extLst>
                    <a:ext uri="{FF2B5EF4-FFF2-40B4-BE49-F238E27FC236}">
                      <a16:creationId xmlns:a16="http://schemas.microsoft.com/office/drawing/2014/main" id="{621ECD80-869B-B546-B30F-785BF753ED81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101" name="Oval 100">
                    <a:extLst>
                      <a:ext uri="{FF2B5EF4-FFF2-40B4-BE49-F238E27FC236}">
                        <a16:creationId xmlns:a16="http://schemas.microsoft.com/office/drawing/2014/main" id="{DF724D7A-5366-1E47-87B2-51C67A4F7606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02" name="Oval 101">
                    <a:extLst>
                      <a:ext uri="{FF2B5EF4-FFF2-40B4-BE49-F238E27FC236}">
                        <a16:creationId xmlns:a16="http://schemas.microsoft.com/office/drawing/2014/main" id="{FCDC2096-0621-1F40-969B-56BEA98166AF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103" name="Oval 102">
                    <a:extLst>
                      <a:ext uri="{FF2B5EF4-FFF2-40B4-BE49-F238E27FC236}">
                        <a16:creationId xmlns:a16="http://schemas.microsoft.com/office/drawing/2014/main" id="{0F3C02C0-8EF9-4647-9C0B-D1C41A7E4951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98" name="Straight Arrow Connector 97">
                <a:extLst>
                  <a:ext uri="{FF2B5EF4-FFF2-40B4-BE49-F238E27FC236}">
                    <a16:creationId xmlns:a16="http://schemas.microsoft.com/office/drawing/2014/main" id="{8BBA9258-4759-144B-9F23-8D875789C95A}"/>
                  </a:ext>
                </a:extLst>
              </p:cNvPr>
              <p:cNvCxnSpPr/>
              <p:nvPr/>
            </p:nvCxnSpPr>
            <p:spPr>
              <a:xfrm flipV="1">
                <a:off x="6012930" y="5977789"/>
                <a:ext cx="0" cy="2890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3669198-5959-0F46-81FF-01CAE2D3ACF9}"/>
                </a:ext>
              </a:extLst>
            </p:cNvPr>
            <p:cNvGrpSpPr/>
            <p:nvPr/>
          </p:nvGrpSpPr>
          <p:grpSpPr>
            <a:xfrm>
              <a:off x="7770357" y="5323358"/>
              <a:ext cx="227993" cy="977462"/>
              <a:chOff x="5898933" y="5289331"/>
              <a:chExt cx="227993" cy="977462"/>
            </a:xfrm>
          </p:grpSpPr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11B94C8A-20A0-3247-906C-520C0E352496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92" name="Rounded Rectangle 91">
                  <a:extLst>
                    <a:ext uri="{FF2B5EF4-FFF2-40B4-BE49-F238E27FC236}">
                      <a16:creationId xmlns:a16="http://schemas.microsoft.com/office/drawing/2014/main" id="{8589B3AC-5579-B446-9304-21AA491F2501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8DCDB189-15C0-1741-95E5-2507A885CD76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94" name="Oval 93">
                    <a:extLst>
                      <a:ext uri="{FF2B5EF4-FFF2-40B4-BE49-F238E27FC236}">
                        <a16:creationId xmlns:a16="http://schemas.microsoft.com/office/drawing/2014/main" id="{DA43DC14-AAC7-3644-A218-23B1B1F8EA03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2419D6E5-3054-2549-B704-F69BC577EF38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96" name="Oval 95">
                    <a:extLst>
                      <a:ext uri="{FF2B5EF4-FFF2-40B4-BE49-F238E27FC236}">
                        <a16:creationId xmlns:a16="http://schemas.microsoft.com/office/drawing/2014/main" id="{6CE5CECC-5B93-6F43-AEF6-987D5E2CA415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DB1C2C2E-0326-874D-BCD3-29B28CA59369}"/>
                  </a:ext>
                </a:extLst>
              </p:cNvPr>
              <p:cNvCxnSpPr/>
              <p:nvPr/>
            </p:nvCxnSpPr>
            <p:spPr>
              <a:xfrm flipV="1">
                <a:off x="6012930" y="5977789"/>
                <a:ext cx="0" cy="28900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DBD01F6-22B0-4C45-8DA5-56AEC086D0AB}"/>
                </a:ext>
              </a:extLst>
            </p:cNvPr>
            <p:cNvCxnSpPr>
              <a:stCxn id="120" idx="3"/>
              <a:endCxn id="113" idx="1"/>
            </p:cNvCxnSpPr>
            <p:nvPr/>
          </p:nvCxnSpPr>
          <p:spPr>
            <a:xfrm>
              <a:off x="6126926" y="5667587"/>
              <a:ext cx="2575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93B4C19-AA84-A748-9201-B03E8B0C4579}"/>
                </a:ext>
              </a:extLst>
            </p:cNvPr>
            <p:cNvCxnSpPr>
              <a:stCxn id="113" idx="3"/>
              <a:endCxn id="106" idx="1"/>
            </p:cNvCxnSpPr>
            <p:nvPr/>
          </p:nvCxnSpPr>
          <p:spPr>
            <a:xfrm>
              <a:off x="6612425" y="5667587"/>
              <a:ext cx="2078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8D54282-1840-1A46-9D5F-BF038C402904}"/>
                </a:ext>
              </a:extLst>
            </p:cNvPr>
            <p:cNvCxnSpPr>
              <a:stCxn id="106" idx="3"/>
              <a:endCxn id="99" idx="1"/>
            </p:cNvCxnSpPr>
            <p:nvPr/>
          </p:nvCxnSpPr>
          <p:spPr>
            <a:xfrm>
              <a:off x="7048239" y="5667587"/>
              <a:ext cx="1882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7B56D518-004D-FA4A-B60C-C417086D29B7}"/>
                </a:ext>
              </a:extLst>
            </p:cNvPr>
            <p:cNvCxnSpPr>
              <a:stCxn id="99" idx="3"/>
              <a:endCxn id="92" idx="1"/>
            </p:cNvCxnSpPr>
            <p:nvPr/>
          </p:nvCxnSpPr>
          <p:spPr>
            <a:xfrm>
              <a:off x="7464474" y="5667587"/>
              <a:ext cx="3058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2F37BB3F-FD58-7C43-83E8-A6BBF1534473}"/>
                </a:ext>
              </a:extLst>
            </p:cNvPr>
            <p:cNvGrpSpPr/>
            <p:nvPr/>
          </p:nvGrpSpPr>
          <p:grpSpPr>
            <a:xfrm>
              <a:off x="8520093" y="4875373"/>
              <a:ext cx="227993" cy="969776"/>
              <a:chOff x="5898933" y="5008014"/>
              <a:chExt cx="227993" cy="969776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2C958388-0236-8D43-95AA-B3FE32701AE7}"/>
                  </a:ext>
                </a:extLst>
              </p:cNvPr>
              <p:cNvGrpSpPr/>
              <p:nvPr/>
            </p:nvGrpSpPr>
            <p:grpSpPr>
              <a:xfrm>
                <a:off x="5898933" y="5289333"/>
                <a:ext cx="227993" cy="688457"/>
                <a:chOff x="6156434" y="4596870"/>
                <a:chExt cx="338959" cy="1023535"/>
              </a:xfrm>
            </p:grpSpPr>
            <p:sp>
              <p:nvSpPr>
                <p:cNvPr id="85" name="Rounded Rectangle 84">
                  <a:extLst>
                    <a:ext uri="{FF2B5EF4-FFF2-40B4-BE49-F238E27FC236}">
                      <a16:creationId xmlns:a16="http://schemas.microsoft.com/office/drawing/2014/main" id="{D6E77FCF-9D11-BB4B-B5EA-162A91C75C2D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5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8A43774A-5A35-AE45-93C0-F6DA9BDC6578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87" name="Oval 86">
                    <a:extLst>
                      <a:ext uri="{FF2B5EF4-FFF2-40B4-BE49-F238E27FC236}">
                        <a16:creationId xmlns:a16="http://schemas.microsoft.com/office/drawing/2014/main" id="{3FAEEFB5-7903-5A4E-9770-BA46D6FE12A0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88" name="Oval 87">
                    <a:extLst>
                      <a:ext uri="{FF2B5EF4-FFF2-40B4-BE49-F238E27FC236}">
                        <a16:creationId xmlns:a16="http://schemas.microsoft.com/office/drawing/2014/main" id="{0EA72163-07C2-7C4B-BE5F-6C4AB1939FDC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89" name="Oval 88">
                    <a:extLst>
                      <a:ext uri="{FF2B5EF4-FFF2-40B4-BE49-F238E27FC236}">
                        <a16:creationId xmlns:a16="http://schemas.microsoft.com/office/drawing/2014/main" id="{02C475A1-DC84-CC42-8C1D-F84132BC7830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id="{C3D3E7AB-075A-8945-A0F5-B8509B902D32}"/>
                  </a:ext>
                </a:extLst>
              </p:cNvPr>
              <p:cNvCxnSpPr/>
              <p:nvPr/>
            </p:nvCxnSpPr>
            <p:spPr>
              <a:xfrm flipH="1" flipV="1">
                <a:off x="6012929" y="5008014"/>
                <a:ext cx="1" cy="2813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043EB4B9-1B08-BE4A-82A6-6C1BC22F709A}"/>
                </a:ext>
              </a:extLst>
            </p:cNvPr>
            <p:cNvGrpSpPr/>
            <p:nvPr/>
          </p:nvGrpSpPr>
          <p:grpSpPr>
            <a:xfrm>
              <a:off x="9044259" y="4875373"/>
              <a:ext cx="227993" cy="969776"/>
              <a:chOff x="5981577" y="5008014"/>
              <a:chExt cx="227993" cy="969776"/>
            </a:xfrm>
          </p:grpSpPr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CF2CD44B-B0C9-1B48-8E0C-3F03DE719DB3}"/>
                  </a:ext>
                </a:extLst>
              </p:cNvPr>
              <p:cNvGrpSpPr/>
              <p:nvPr/>
            </p:nvGrpSpPr>
            <p:grpSpPr>
              <a:xfrm>
                <a:off x="5981577" y="5289333"/>
                <a:ext cx="227993" cy="688457"/>
                <a:chOff x="6279302" y="4596870"/>
                <a:chExt cx="338959" cy="1023535"/>
              </a:xfrm>
            </p:grpSpPr>
            <p:sp>
              <p:nvSpPr>
                <p:cNvPr id="78" name="Rounded Rectangle 77">
                  <a:extLst>
                    <a:ext uri="{FF2B5EF4-FFF2-40B4-BE49-F238E27FC236}">
                      <a16:creationId xmlns:a16="http://schemas.microsoft.com/office/drawing/2014/main" id="{680A8791-E881-324C-9831-0F3DB6E2F921}"/>
                    </a:ext>
                  </a:extLst>
                </p:cNvPr>
                <p:cNvSpPr/>
                <p:nvPr/>
              </p:nvSpPr>
              <p:spPr>
                <a:xfrm>
                  <a:off x="6279302" y="4596870"/>
                  <a:ext cx="338959" cy="1023535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451F06AB-1CFF-FE4E-B906-6663029A696E}"/>
                    </a:ext>
                  </a:extLst>
                </p:cNvPr>
                <p:cNvGrpSpPr/>
                <p:nvPr/>
              </p:nvGrpSpPr>
              <p:grpSpPr>
                <a:xfrm>
                  <a:off x="6333365" y="4690401"/>
                  <a:ext cx="230832" cy="836474"/>
                  <a:chOff x="6321539" y="4714938"/>
                  <a:chExt cx="230832" cy="836474"/>
                </a:xfrm>
              </p:grpSpPr>
              <p:sp>
                <p:nvSpPr>
                  <p:cNvPr id="80" name="Oval 79">
                    <a:extLst>
                      <a:ext uri="{FF2B5EF4-FFF2-40B4-BE49-F238E27FC236}">
                        <a16:creationId xmlns:a16="http://schemas.microsoft.com/office/drawing/2014/main" id="{E402BE0A-31E0-264C-A818-7D9E4035FFF1}"/>
                      </a:ext>
                    </a:extLst>
                  </p:cNvPr>
                  <p:cNvSpPr/>
                  <p:nvPr/>
                </p:nvSpPr>
                <p:spPr>
                  <a:xfrm>
                    <a:off x="6321539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81" name="Oval 80">
                    <a:extLst>
                      <a:ext uri="{FF2B5EF4-FFF2-40B4-BE49-F238E27FC236}">
                        <a16:creationId xmlns:a16="http://schemas.microsoft.com/office/drawing/2014/main" id="{CC961DCA-188D-0948-A4DB-E19C01D90DF3}"/>
                      </a:ext>
                    </a:extLst>
                  </p:cNvPr>
                  <p:cNvSpPr/>
                  <p:nvPr/>
                </p:nvSpPr>
                <p:spPr>
                  <a:xfrm>
                    <a:off x="6321539" y="501776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82" name="Oval 81">
                    <a:extLst>
                      <a:ext uri="{FF2B5EF4-FFF2-40B4-BE49-F238E27FC236}">
                        <a16:creationId xmlns:a16="http://schemas.microsoft.com/office/drawing/2014/main" id="{ED2E289F-5FE2-E040-8C94-0EB286DACCC9}"/>
                      </a:ext>
                    </a:extLst>
                  </p:cNvPr>
                  <p:cNvSpPr/>
                  <p:nvPr/>
                </p:nvSpPr>
                <p:spPr>
                  <a:xfrm>
                    <a:off x="6321539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77" name="Straight Arrow Connector 76">
                <a:extLst>
                  <a:ext uri="{FF2B5EF4-FFF2-40B4-BE49-F238E27FC236}">
                    <a16:creationId xmlns:a16="http://schemas.microsoft.com/office/drawing/2014/main" id="{C93F143E-E66B-C04F-A55C-653EB922BE2D}"/>
                  </a:ext>
                </a:extLst>
              </p:cNvPr>
              <p:cNvCxnSpPr/>
              <p:nvPr/>
            </p:nvCxnSpPr>
            <p:spPr>
              <a:xfrm flipH="1" flipV="1">
                <a:off x="6095573" y="5008014"/>
                <a:ext cx="1" cy="2813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47F53F5-1868-3140-99E1-65D6602DBC77}"/>
                </a:ext>
              </a:extLst>
            </p:cNvPr>
            <p:cNvGrpSpPr/>
            <p:nvPr/>
          </p:nvGrpSpPr>
          <p:grpSpPr>
            <a:xfrm>
              <a:off x="9527494" y="4875373"/>
              <a:ext cx="227993" cy="969776"/>
              <a:chOff x="5898933" y="5008014"/>
              <a:chExt cx="227993" cy="969776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D34BC0E2-4F8D-DC4D-97DA-ED4A220D257A}"/>
                  </a:ext>
                </a:extLst>
              </p:cNvPr>
              <p:cNvGrpSpPr/>
              <p:nvPr/>
            </p:nvGrpSpPr>
            <p:grpSpPr>
              <a:xfrm>
                <a:off x="5898933" y="5289333"/>
                <a:ext cx="227993" cy="688457"/>
                <a:chOff x="6156434" y="4596870"/>
                <a:chExt cx="338959" cy="1023535"/>
              </a:xfrm>
            </p:grpSpPr>
            <p:sp>
              <p:nvSpPr>
                <p:cNvPr id="71" name="Rounded Rectangle 70">
                  <a:extLst>
                    <a:ext uri="{FF2B5EF4-FFF2-40B4-BE49-F238E27FC236}">
                      <a16:creationId xmlns:a16="http://schemas.microsoft.com/office/drawing/2014/main" id="{15C42E3A-BEE7-FF46-A71A-E239CA53FD3B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5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86290ACD-4CA9-6C46-B302-1A8C6F758E96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73" name="Oval 72">
                    <a:extLst>
                      <a:ext uri="{FF2B5EF4-FFF2-40B4-BE49-F238E27FC236}">
                        <a16:creationId xmlns:a16="http://schemas.microsoft.com/office/drawing/2014/main" id="{A26A0D47-0933-DC4C-B8C1-55C7C74D189F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74" name="Oval 73">
                    <a:extLst>
                      <a:ext uri="{FF2B5EF4-FFF2-40B4-BE49-F238E27FC236}">
                        <a16:creationId xmlns:a16="http://schemas.microsoft.com/office/drawing/2014/main" id="{A3C4CC5A-EDAB-7E4A-BEA0-9B1A71B5E455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75" name="Oval 74">
                    <a:extLst>
                      <a:ext uri="{FF2B5EF4-FFF2-40B4-BE49-F238E27FC236}">
                        <a16:creationId xmlns:a16="http://schemas.microsoft.com/office/drawing/2014/main" id="{3A6D41CE-97F7-9A48-A45B-D7FE601D67A2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4F24EDE2-B2B2-2A41-8E06-62FCBC353343}"/>
                  </a:ext>
                </a:extLst>
              </p:cNvPr>
              <p:cNvCxnSpPr/>
              <p:nvPr/>
            </p:nvCxnSpPr>
            <p:spPr>
              <a:xfrm flipH="1" flipV="1">
                <a:off x="6012929" y="5008014"/>
                <a:ext cx="1" cy="2813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23538F61-6590-0149-8FB5-2E72D545A7A0}"/>
                </a:ext>
              </a:extLst>
            </p:cNvPr>
            <p:cNvGrpSpPr/>
            <p:nvPr/>
          </p:nvGrpSpPr>
          <p:grpSpPr>
            <a:xfrm>
              <a:off x="9952893" y="4875373"/>
              <a:ext cx="227993" cy="969775"/>
              <a:chOff x="5898933" y="5008014"/>
              <a:chExt cx="227993" cy="969775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65FFFE16-7EFD-D347-9B89-82294DC6EEFF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64" name="Rounded Rectangle 63">
                  <a:extLst>
                    <a:ext uri="{FF2B5EF4-FFF2-40B4-BE49-F238E27FC236}">
                      <a16:creationId xmlns:a16="http://schemas.microsoft.com/office/drawing/2014/main" id="{8D8E050A-53C0-4D40-88F8-EBAE1FA05780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2AE2C6F9-E80B-3C4B-ADC7-18DE121E11A2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66" name="Oval 65">
                    <a:extLst>
                      <a:ext uri="{FF2B5EF4-FFF2-40B4-BE49-F238E27FC236}">
                        <a16:creationId xmlns:a16="http://schemas.microsoft.com/office/drawing/2014/main" id="{2E7ACACD-0C98-4542-8672-B2509AB39B16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E8D69575-790C-684D-B231-D48C4523C54F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68" name="Oval 67">
                    <a:extLst>
                      <a:ext uri="{FF2B5EF4-FFF2-40B4-BE49-F238E27FC236}">
                        <a16:creationId xmlns:a16="http://schemas.microsoft.com/office/drawing/2014/main" id="{14984972-D8EE-304A-925D-D36A30889533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AE6C08C2-11AD-CD4E-B0AC-CD64AD73B0DD}"/>
                  </a:ext>
                </a:extLst>
              </p:cNvPr>
              <p:cNvCxnSpPr/>
              <p:nvPr/>
            </p:nvCxnSpPr>
            <p:spPr>
              <a:xfrm flipH="1" flipV="1">
                <a:off x="6012929" y="5008014"/>
                <a:ext cx="1" cy="2813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120E7B88-7C0B-064E-869E-B3E8D01DF87B}"/>
                </a:ext>
              </a:extLst>
            </p:cNvPr>
            <p:cNvGrpSpPr/>
            <p:nvPr/>
          </p:nvGrpSpPr>
          <p:grpSpPr>
            <a:xfrm>
              <a:off x="10721601" y="4875373"/>
              <a:ext cx="227993" cy="969775"/>
              <a:chOff x="5898933" y="5008014"/>
              <a:chExt cx="227993" cy="969775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5EA021FD-24D7-9A41-8424-E7881304912A}"/>
                  </a:ext>
                </a:extLst>
              </p:cNvPr>
              <p:cNvGrpSpPr/>
              <p:nvPr/>
            </p:nvGrpSpPr>
            <p:grpSpPr>
              <a:xfrm>
                <a:off x="5898933" y="5289331"/>
                <a:ext cx="227993" cy="688458"/>
                <a:chOff x="6156434" y="4596870"/>
                <a:chExt cx="338959" cy="1023537"/>
              </a:xfrm>
            </p:grpSpPr>
            <p:sp>
              <p:nvSpPr>
                <p:cNvPr id="57" name="Rounded Rectangle 56">
                  <a:extLst>
                    <a:ext uri="{FF2B5EF4-FFF2-40B4-BE49-F238E27FC236}">
                      <a16:creationId xmlns:a16="http://schemas.microsoft.com/office/drawing/2014/main" id="{220145E6-DE18-B84E-9781-243A70AC5700}"/>
                    </a:ext>
                  </a:extLst>
                </p:cNvPr>
                <p:cNvSpPr/>
                <p:nvPr/>
              </p:nvSpPr>
              <p:spPr>
                <a:xfrm>
                  <a:off x="6156434" y="4596870"/>
                  <a:ext cx="338959" cy="1023537"/>
                </a:xfrm>
                <a:prstGeom prst="roundRect">
                  <a:avLst>
                    <a:gd name="adj" fmla="val 39923"/>
                  </a:avLst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endParaRPr>
                </a:p>
              </p:txBody>
            </p:sp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CC59AF23-F705-7E4E-8497-2FC4F6EDF7A7}"/>
                    </a:ext>
                  </a:extLst>
                </p:cNvPr>
                <p:cNvGrpSpPr/>
                <p:nvPr/>
              </p:nvGrpSpPr>
              <p:grpSpPr>
                <a:xfrm>
                  <a:off x="6210497" y="4690401"/>
                  <a:ext cx="230832" cy="836474"/>
                  <a:chOff x="6198671" y="4714938"/>
                  <a:chExt cx="230832" cy="836474"/>
                </a:xfrm>
              </p:grpSpPr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E227CE19-A82D-9042-AAE2-1207F24A52BE}"/>
                      </a:ext>
                    </a:extLst>
                  </p:cNvPr>
                  <p:cNvSpPr/>
                  <p:nvPr/>
                </p:nvSpPr>
                <p:spPr>
                  <a:xfrm>
                    <a:off x="6198671" y="4714938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60" name="Oval 59">
                    <a:extLst>
                      <a:ext uri="{FF2B5EF4-FFF2-40B4-BE49-F238E27FC236}">
                        <a16:creationId xmlns:a16="http://schemas.microsoft.com/office/drawing/2014/main" id="{B9A56237-8ADE-9C4B-A44F-9144D215F73C}"/>
                      </a:ext>
                    </a:extLst>
                  </p:cNvPr>
                  <p:cNvSpPr/>
                  <p:nvPr/>
                </p:nvSpPr>
                <p:spPr>
                  <a:xfrm>
                    <a:off x="6198671" y="5017759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sp>
                <p:nvSpPr>
                  <p:cNvPr id="61" name="Oval 60">
                    <a:extLst>
                      <a:ext uri="{FF2B5EF4-FFF2-40B4-BE49-F238E27FC236}">
                        <a16:creationId xmlns:a16="http://schemas.microsoft.com/office/drawing/2014/main" id="{F6BEA45D-3875-D846-A1F6-5F91E9287AEE}"/>
                      </a:ext>
                    </a:extLst>
                  </p:cNvPr>
                  <p:cNvSpPr/>
                  <p:nvPr/>
                </p:nvSpPr>
                <p:spPr>
                  <a:xfrm>
                    <a:off x="6198671" y="5320580"/>
                    <a:ext cx="230832" cy="230832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</p:grpSp>
          </p:grp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49062AEC-8AE9-8E4C-B5BD-0F091BD527FF}"/>
                  </a:ext>
                </a:extLst>
              </p:cNvPr>
              <p:cNvCxnSpPr/>
              <p:nvPr/>
            </p:nvCxnSpPr>
            <p:spPr>
              <a:xfrm flipH="1" flipV="1">
                <a:off x="6012929" y="5008014"/>
                <a:ext cx="1" cy="2813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BF4C906-C93F-504E-B7A3-E16B938670CA}"/>
                </a:ext>
              </a:extLst>
            </p:cNvPr>
            <p:cNvCxnSpPr>
              <a:stCxn id="85" idx="3"/>
              <a:endCxn id="78" idx="1"/>
            </p:cNvCxnSpPr>
            <p:nvPr/>
          </p:nvCxnSpPr>
          <p:spPr>
            <a:xfrm>
              <a:off x="8748085" y="5500921"/>
              <a:ext cx="2961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2E1C0F7-117C-2C4F-B934-F489EE833693}"/>
                </a:ext>
              </a:extLst>
            </p:cNvPr>
            <p:cNvCxnSpPr>
              <a:stCxn id="78" idx="3"/>
              <a:endCxn id="71" idx="1"/>
            </p:cNvCxnSpPr>
            <p:nvPr/>
          </p:nvCxnSpPr>
          <p:spPr>
            <a:xfrm>
              <a:off x="9272251" y="5500921"/>
              <a:ext cx="2552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2D727FA2-7A9C-644C-AF87-D5E70B165864}"/>
                </a:ext>
              </a:extLst>
            </p:cNvPr>
            <p:cNvCxnSpPr>
              <a:stCxn id="71" idx="3"/>
              <a:endCxn id="64" idx="1"/>
            </p:cNvCxnSpPr>
            <p:nvPr/>
          </p:nvCxnSpPr>
          <p:spPr>
            <a:xfrm>
              <a:off x="9755487" y="5500919"/>
              <a:ext cx="1974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BCE45EAC-BC12-E641-BFA6-A9FDF8873703}"/>
                </a:ext>
              </a:extLst>
            </p:cNvPr>
            <p:cNvCxnSpPr>
              <a:stCxn id="64" idx="3"/>
              <a:endCxn id="57" idx="1"/>
            </p:cNvCxnSpPr>
            <p:nvPr/>
          </p:nvCxnSpPr>
          <p:spPr>
            <a:xfrm>
              <a:off x="10180886" y="5500919"/>
              <a:ext cx="5407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Elbow Connector 53">
              <a:extLst>
                <a:ext uri="{FF2B5EF4-FFF2-40B4-BE49-F238E27FC236}">
                  <a16:creationId xmlns:a16="http://schemas.microsoft.com/office/drawing/2014/main" id="{F701EF9B-0328-7144-A0FE-097973495297}"/>
                </a:ext>
              </a:extLst>
            </p:cNvPr>
            <p:cNvCxnSpPr>
              <a:stCxn id="92" idx="3"/>
              <a:endCxn id="85" idx="1"/>
            </p:cNvCxnSpPr>
            <p:nvPr/>
          </p:nvCxnSpPr>
          <p:spPr>
            <a:xfrm flipV="1">
              <a:off x="7998350" y="5500919"/>
              <a:ext cx="521743" cy="166668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7B59E749-9485-F24B-8F15-A04414F193FC}"/>
              </a:ext>
            </a:extLst>
          </p:cNvPr>
          <p:cNvCxnSpPr/>
          <p:nvPr/>
        </p:nvCxnSpPr>
        <p:spPr>
          <a:xfrm>
            <a:off x="2693724" y="2695810"/>
            <a:ext cx="0" cy="29578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C82D3D52-655F-7D4D-8113-D545D5B03274}"/>
              </a:ext>
            </a:extLst>
          </p:cNvPr>
          <p:cNvSpPr txBox="1"/>
          <p:nvPr/>
        </p:nvSpPr>
        <p:spPr>
          <a:xfrm>
            <a:off x="3355299" y="1857305"/>
            <a:ext cx="2585964" cy="4001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000" b="1" dirty="0"/>
              <a:t>Recurrent Networks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FDA2C15B-0FC7-CA43-81BC-4FA7B0DF957B}"/>
              </a:ext>
            </a:extLst>
          </p:cNvPr>
          <p:cNvSpPr txBox="1"/>
          <p:nvPr/>
        </p:nvSpPr>
        <p:spPr>
          <a:xfrm>
            <a:off x="3177844" y="2364993"/>
            <a:ext cx="31293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Sequential reasoning tasks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D9AEDF5C-5C19-6647-801E-599E400D8AA0}"/>
              </a:ext>
            </a:extLst>
          </p:cNvPr>
          <p:cNvSpPr txBox="1"/>
          <p:nvPr/>
        </p:nvSpPr>
        <p:spPr>
          <a:xfrm>
            <a:off x="-1452732" y="2333963"/>
            <a:ext cx="267733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spatial reasoning tasks</a:t>
            </a:r>
          </a:p>
        </p:txBody>
      </p:sp>
      <p:grpSp>
        <p:nvGrpSpPr>
          <p:cNvPr id="273" name="Group 272">
            <a:extLst>
              <a:ext uri="{FF2B5EF4-FFF2-40B4-BE49-F238E27FC236}">
                <a16:creationId xmlns:a16="http://schemas.microsoft.com/office/drawing/2014/main" id="{CF31266B-A24A-EA49-915A-8944B4AE1939}"/>
              </a:ext>
            </a:extLst>
          </p:cNvPr>
          <p:cNvGrpSpPr/>
          <p:nvPr/>
        </p:nvGrpSpPr>
        <p:grpSpPr>
          <a:xfrm>
            <a:off x="3142455" y="5240235"/>
            <a:ext cx="3092912" cy="1230942"/>
            <a:chOff x="5600594" y="5240235"/>
            <a:chExt cx="3092912" cy="1230942"/>
          </a:xfrm>
        </p:grpSpPr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F88B1315-1390-5642-8D58-291E2DB8A3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59000" contrast="5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600594" y="5484423"/>
              <a:ext cx="1572214" cy="986754"/>
            </a:xfrm>
            <a:prstGeom prst="rect">
              <a:avLst/>
            </a:prstGeom>
          </p:spPr>
        </p:pic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EE8F097E-0A4C-B646-858A-B555D2775DA3}"/>
                </a:ext>
              </a:extLst>
            </p:cNvPr>
            <p:cNvGrpSpPr/>
            <p:nvPr/>
          </p:nvGrpSpPr>
          <p:grpSpPr>
            <a:xfrm>
              <a:off x="5732786" y="5240235"/>
              <a:ext cx="1347413" cy="627338"/>
              <a:chOff x="5732786" y="5240235"/>
              <a:chExt cx="1347413" cy="627338"/>
            </a:xfrm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C1FBB144-F07A-AC43-BE92-BD1725BBAC11}"/>
                  </a:ext>
                </a:extLst>
              </p:cNvPr>
              <p:cNvGrpSpPr/>
              <p:nvPr/>
            </p:nvGrpSpPr>
            <p:grpSpPr>
              <a:xfrm>
                <a:off x="5732786" y="5240235"/>
                <a:ext cx="146327" cy="627338"/>
                <a:chOff x="5898933" y="5289331"/>
                <a:chExt cx="227993" cy="977462"/>
              </a:xfrm>
            </p:grpSpPr>
            <p:grpSp>
              <p:nvGrpSpPr>
                <p:cNvPr id="216" name="Group 215">
                  <a:extLst>
                    <a:ext uri="{FF2B5EF4-FFF2-40B4-BE49-F238E27FC236}">
                      <a16:creationId xmlns:a16="http://schemas.microsoft.com/office/drawing/2014/main" id="{E12216C6-C8BB-B543-AD4D-8F7514BD66B7}"/>
                    </a:ext>
                  </a:extLst>
                </p:cNvPr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218" name="Rounded Rectangle 217">
                    <a:extLst>
                      <a:ext uri="{FF2B5EF4-FFF2-40B4-BE49-F238E27FC236}">
                        <a16:creationId xmlns:a16="http://schemas.microsoft.com/office/drawing/2014/main" id="{7591E57A-D061-3A4C-B8E3-B9748C38E272}"/>
                      </a:ext>
                    </a:extLst>
                  </p:cNvPr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219" name="Group 218">
                    <a:extLst>
                      <a:ext uri="{FF2B5EF4-FFF2-40B4-BE49-F238E27FC236}">
                        <a16:creationId xmlns:a16="http://schemas.microsoft.com/office/drawing/2014/main" id="{97CE6106-985D-2A45-AE3C-8F609C2007F4}"/>
                      </a:ext>
                    </a:extLst>
                  </p:cNvPr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220" name="Oval 219">
                      <a:extLst>
                        <a:ext uri="{FF2B5EF4-FFF2-40B4-BE49-F238E27FC236}">
                          <a16:creationId xmlns:a16="http://schemas.microsoft.com/office/drawing/2014/main" id="{BFA4D31D-0247-7346-BD64-AA6AEE7E50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21" name="Oval 220">
                      <a:extLst>
                        <a:ext uri="{FF2B5EF4-FFF2-40B4-BE49-F238E27FC236}">
                          <a16:creationId xmlns:a16="http://schemas.microsoft.com/office/drawing/2014/main" id="{8C716E27-8641-C744-AB8A-36FA3B27EF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22" name="Oval 221">
                      <a:extLst>
                        <a:ext uri="{FF2B5EF4-FFF2-40B4-BE49-F238E27FC236}">
                          <a16:creationId xmlns:a16="http://schemas.microsoft.com/office/drawing/2014/main" id="{BA0EBED3-1348-5546-A61D-6DB488BD76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217" name="Straight Arrow Connector 216">
                  <a:extLst>
                    <a:ext uri="{FF2B5EF4-FFF2-40B4-BE49-F238E27FC236}">
                      <a16:creationId xmlns:a16="http://schemas.microsoft.com/office/drawing/2014/main" id="{3821A98D-4122-BB48-A8BC-0013DE050E72}"/>
                    </a:ext>
                  </a:extLst>
                </p:cNvPr>
                <p:cNvCxnSpPr>
                  <a:endCxn id="218" idx="2"/>
                </p:cNvCxnSpPr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solidFill>
                    <a:schemeClr val="accent6"/>
                  </a:solidFill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57402C2C-9F15-DE49-A660-EDE0F17AA293}"/>
                  </a:ext>
                </a:extLst>
              </p:cNvPr>
              <p:cNvGrpSpPr/>
              <p:nvPr/>
            </p:nvGrpSpPr>
            <p:grpSpPr>
              <a:xfrm>
                <a:off x="6044381" y="5240235"/>
                <a:ext cx="146327" cy="627338"/>
                <a:chOff x="5898933" y="5289331"/>
                <a:chExt cx="227993" cy="977462"/>
              </a:xfrm>
            </p:grpSpPr>
            <p:grpSp>
              <p:nvGrpSpPr>
                <p:cNvPr id="209" name="Group 208">
                  <a:extLst>
                    <a:ext uri="{FF2B5EF4-FFF2-40B4-BE49-F238E27FC236}">
                      <a16:creationId xmlns:a16="http://schemas.microsoft.com/office/drawing/2014/main" id="{FBCD3951-F9E0-8941-AB9E-E4D923EDE7A3}"/>
                    </a:ext>
                  </a:extLst>
                </p:cNvPr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211" name="Rounded Rectangle 210">
                    <a:extLst>
                      <a:ext uri="{FF2B5EF4-FFF2-40B4-BE49-F238E27FC236}">
                        <a16:creationId xmlns:a16="http://schemas.microsoft.com/office/drawing/2014/main" id="{DCB8255C-D43D-734C-BAA2-81DF38D56830}"/>
                      </a:ext>
                    </a:extLst>
                  </p:cNvPr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212" name="Group 211">
                    <a:extLst>
                      <a:ext uri="{FF2B5EF4-FFF2-40B4-BE49-F238E27FC236}">
                        <a16:creationId xmlns:a16="http://schemas.microsoft.com/office/drawing/2014/main" id="{6A7157EC-C908-B24E-ACFF-2697521517D9}"/>
                      </a:ext>
                    </a:extLst>
                  </p:cNvPr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213" name="Oval 212">
                      <a:extLst>
                        <a:ext uri="{FF2B5EF4-FFF2-40B4-BE49-F238E27FC236}">
                          <a16:creationId xmlns:a16="http://schemas.microsoft.com/office/drawing/2014/main" id="{CE24A851-A8DA-504A-8412-541B1728C2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14" name="Oval 213">
                      <a:extLst>
                        <a:ext uri="{FF2B5EF4-FFF2-40B4-BE49-F238E27FC236}">
                          <a16:creationId xmlns:a16="http://schemas.microsoft.com/office/drawing/2014/main" id="{E60670B3-E4AB-1C44-BB17-34E7271515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15" name="Oval 214">
                      <a:extLst>
                        <a:ext uri="{FF2B5EF4-FFF2-40B4-BE49-F238E27FC236}">
                          <a16:creationId xmlns:a16="http://schemas.microsoft.com/office/drawing/2014/main" id="{714C6062-AF15-C144-8FC2-29C0E998D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210" name="Straight Arrow Connector 209">
                  <a:extLst>
                    <a:ext uri="{FF2B5EF4-FFF2-40B4-BE49-F238E27FC236}">
                      <a16:creationId xmlns:a16="http://schemas.microsoft.com/office/drawing/2014/main" id="{5F97161C-D2C7-0540-83FC-0728C1787885}"/>
                    </a:ext>
                  </a:extLst>
                </p:cNvPr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solidFill>
                    <a:schemeClr val="accent6"/>
                  </a:solidFill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E91CBEB9-C03C-FF48-8860-D9FA1F44B3B3}"/>
                  </a:ext>
                </a:extLst>
              </p:cNvPr>
              <p:cNvGrpSpPr/>
              <p:nvPr/>
            </p:nvGrpSpPr>
            <p:grpSpPr>
              <a:xfrm>
                <a:off x="6324088" y="5240235"/>
                <a:ext cx="146327" cy="627338"/>
                <a:chOff x="5898933" y="5289331"/>
                <a:chExt cx="227993" cy="977462"/>
              </a:xfrm>
            </p:grpSpPr>
            <p:grpSp>
              <p:nvGrpSpPr>
                <p:cNvPr id="202" name="Group 201">
                  <a:extLst>
                    <a:ext uri="{FF2B5EF4-FFF2-40B4-BE49-F238E27FC236}">
                      <a16:creationId xmlns:a16="http://schemas.microsoft.com/office/drawing/2014/main" id="{B25C2A65-4DD9-9E4E-B356-5FCD7A0CD43E}"/>
                    </a:ext>
                  </a:extLst>
                </p:cNvPr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204" name="Rounded Rectangle 203">
                    <a:extLst>
                      <a:ext uri="{FF2B5EF4-FFF2-40B4-BE49-F238E27FC236}">
                        <a16:creationId xmlns:a16="http://schemas.microsoft.com/office/drawing/2014/main" id="{953F8843-11BF-3646-B67E-B5C3E9D2AA36}"/>
                      </a:ext>
                    </a:extLst>
                  </p:cNvPr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205" name="Group 204">
                    <a:extLst>
                      <a:ext uri="{FF2B5EF4-FFF2-40B4-BE49-F238E27FC236}">
                        <a16:creationId xmlns:a16="http://schemas.microsoft.com/office/drawing/2014/main" id="{7E066869-2353-8649-9DB2-E5C1429CA8F8}"/>
                      </a:ext>
                    </a:extLst>
                  </p:cNvPr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206" name="Oval 205">
                      <a:extLst>
                        <a:ext uri="{FF2B5EF4-FFF2-40B4-BE49-F238E27FC236}">
                          <a16:creationId xmlns:a16="http://schemas.microsoft.com/office/drawing/2014/main" id="{5C8F7E59-610E-5F42-BBC9-AC00F85AE1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07" name="Oval 206">
                      <a:extLst>
                        <a:ext uri="{FF2B5EF4-FFF2-40B4-BE49-F238E27FC236}">
                          <a16:creationId xmlns:a16="http://schemas.microsoft.com/office/drawing/2014/main" id="{EDBA42A7-001B-3B4A-B522-04B5117904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08" name="Oval 207">
                      <a:extLst>
                        <a:ext uri="{FF2B5EF4-FFF2-40B4-BE49-F238E27FC236}">
                          <a16:creationId xmlns:a16="http://schemas.microsoft.com/office/drawing/2014/main" id="{A09F48FF-A568-8943-BC88-075F99F0DA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203" name="Straight Arrow Connector 202">
                  <a:extLst>
                    <a:ext uri="{FF2B5EF4-FFF2-40B4-BE49-F238E27FC236}">
                      <a16:creationId xmlns:a16="http://schemas.microsoft.com/office/drawing/2014/main" id="{D31DC753-98E9-8348-A8C8-B243073283B8}"/>
                    </a:ext>
                  </a:extLst>
                </p:cNvPr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solidFill>
                    <a:schemeClr val="accent6"/>
                  </a:solidFill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46473C92-9D6D-8C48-9A0A-1DD4B0B509DB}"/>
                  </a:ext>
                </a:extLst>
              </p:cNvPr>
              <p:cNvGrpSpPr/>
              <p:nvPr/>
            </p:nvGrpSpPr>
            <p:grpSpPr>
              <a:xfrm>
                <a:off x="6591229" y="5240235"/>
                <a:ext cx="146327" cy="627338"/>
                <a:chOff x="5898933" y="5289331"/>
                <a:chExt cx="227993" cy="977462"/>
              </a:xfrm>
            </p:grpSpPr>
            <p:grpSp>
              <p:nvGrpSpPr>
                <p:cNvPr id="195" name="Group 194">
                  <a:extLst>
                    <a:ext uri="{FF2B5EF4-FFF2-40B4-BE49-F238E27FC236}">
                      <a16:creationId xmlns:a16="http://schemas.microsoft.com/office/drawing/2014/main" id="{227DF822-847D-A949-8FD2-A355BF0E979A}"/>
                    </a:ext>
                  </a:extLst>
                </p:cNvPr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197" name="Rounded Rectangle 196">
                    <a:extLst>
                      <a:ext uri="{FF2B5EF4-FFF2-40B4-BE49-F238E27FC236}">
                        <a16:creationId xmlns:a16="http://schemas.microsoft.com/office/drawing/2014/main" id="{7C0D02B5-F60E-034D-8934-81AD5184263F}"/>
                      </a:ext>
                    </a:extLst>
                  </p:cNvPr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198" name="Group 197">
                    <a:extLst>
                      <a:ext uri="{FF2B5EF4-FFF2-40B4-BE49-F238E27FC236}">
                        <a16:creationId xmlns:a16="http://schemas.microsoft.com/office/drawing/2014/main" id="{0826E92C-A836-1642-B620-EFC4B9AE3391}"/>
                      </a:ext>
                    </a:extLst>
                  </p:cNvPr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199" name="Oval 198">
                      <a:extLst>
                        <a:ext uri="{FF2B5EF4-FFF2-40B4-BE49-F238E27FC236}">
                          <a16:creationId xmlns:a16="http://schemas.microsoft.com/office/drawing/2014/main" id="{A34F636D-DBE5-2D47-A453-8EE0762578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00" name="Oval 199">
                      <a:extLst>
                        <a:ext uri="{FF2B5EF4-FFF2-40B4-BE49-F238E27FC236}">
                          <a16:creationId xmlns:a16="http://schemas.microsoft.com/office/drawing/2014/main" id="{0D0E77BD-6777-704C-9B0C-664A4F22F5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01" name="Oval 200">
                      <a:extLst>
                        <a:ext uri="{FF2B5EF4-FFF2-40B4-BE49-F238E27FC236}">
                          <a16:creationId xmlns:a16="http://schemas.microsoft.com/office/drawing/2014/main" id="{8AEFCBFE-8EAD-A746-8838-048FC82456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196" name="Straight Arrow Connector 195">
                  <a:extLst>
                    <a:ext uri="{FF2B5EF4-FFF2-40B4-BE49-F238E27FC236}">
                      <a16:creationId xmlns:a16="http://schemas.microsoft.com/office/drawing/2014/main" id="{4A90798B-F30F-8341-9FC5-79015E3DA062}"/>
                    </a:ext>
                  </a:extLst>
                </p:cNvPr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solidFill>
                    <a:schemeClr val="accent6"/>
                  </a:solidFill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4C75C040-ED26-2047-84FD-D2FE54DE12BD}"/>
                  </a:ext>
                </a:extLst>
              </p:cNvPr>
              <p:cNvGrpSpPr/>
              <p:nvPr/>
            </p:nvGrpSpPr>
            <p:grpSpPr>
              <a:xfrm>
                <a:off x="6933872" y="5240235"/>
                <a:ext cx="146327" cy="627338"/>
                <a:chOff x="5898933" y="5289331"/>
                <a:chExt cx="227993" cy="977462"/>
              </a:xfrm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1CDCD693-DE60-7C40-AA22-C53AEE736F25}"/>
                    </a:ext>
                  </a:extLst>
                </p:cNvPr>
                <p:cNvGrpSpPr/>
                <p:nvPr/>
              </p:nvGrpSpPr>
              <p:grpSpPr>
                <a:xfrm>
                  <a:off x="5898933" y="5289331"/>
                  <a:ext cx="227993" cy="688458"/>
                  <a:chOff x="6156434" y="4596870"/>
                  <a:chExt cx="338959" cy="1023537"/>
                </a:xfrm>
              </p:grpSpPr>
              <p:sp>
                <p:nvSpPr>
                  <p:cNvPr id="190" name="Rounded Rectangle 189">
                    <a:extLst>
                      <a:ext uri="{FF2B5EF4-FFF2-40B4-BE49-F238E27FC236}">
                        <a16:creationId xmlns:a16="http://schemas.microsoft.com/office/drawing/2014/main" id="{44411238-9525-4E47-92BC-98AF0B4FD072}"/>
                      </a:ext>
                    </a:extLst>
                  </p:cNvPr>
                  <p:cNvSpPr/>
                  <p:nvPr/>
                </p:nvSpPr>
                <p:spPr>
                  <a:xfrm>
                    <a:off x="6156434" y="4596870"/>
                    <a:ext cx="338959" cy="1023537"/>
                  </a:xfrm>
                  <a:prstGeom prst="roundRect">
                    <a:avLst>
                      <a:gd name="adj" fmla="val 39923"/>
                    </a:avLst>
                  </a:prstGeom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200">
                      <a:ln w="0"/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</a:endParaRPr>
                  </a:p>
                </p:txBody>
              </p:sp>
              <p:grpSp>
                <p:nvGrpSpPr>
                  <p:cNvPr id="191" name="Group 190">
                    <a:extLst>
                      <a:ext uri="{FF2B5EF4-FFF2-40B4-BE49-F238E27FC236}">
                        <a16:creationId xmlns:a16="http://schemas.microsoft.com/office/drawing/2014/main" id="{90715E82-A2F4-3042-BB78-D95F533A985B}"/>
                      </a:ext>
                    </a:extLst>
                  </p:cNvPr>
                  <p:cNvGrpSpPr/>
                  <p:nvPr/>
                </p:nvGrpSpPr>
                <p:grpSpPr>
                  <a:xfrm>
                    <a:off x="6210497" y="4690401"/>
                    <a:ext cx="230832" cy="836474"/>
                    <a:chOff x="6198671" y="4714938"/>
                    <a:chExt cx="230832" cy="836474"/>
                  </a:xfrm>
                </p:grpSpPr>
                <p:sp>
                  <p:nvSpPr>
                    <p:cNvPr id="192" name="Oval 191">
                      <a:extLst>
                        <a:ext uri="{FF2B5EF4-FFF2-40B4-BE49-F238E27FC236}">
                          <a16:creationId xmlns:a16="http://schemas.microsoft.com/office/drawing/2014/main" id="{C9E9C9A2-0F25-7248-A4AA-2B5D76A389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4714938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93" name="Oval 192">
                      <a:extLst>
                        <a:ext uri="{FF2B5EF4-FFF2-40B4-BE49-F238E27FC236}">
                          <a16:creationId xmlns:a16="http://schemas.microsoft.com/office/drawing/2014/main" id="{C615F632-686C-F243-A52A-808BB03E08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017759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94" name="Oval 193">
                      <a:extLst>
                        <a:ext uri="{FF2B5EF4-FFF2-40B4-BE49-F238E27FC236}">
                          <a16:creationId xmlns:a16="http://schemas.microsoft.com/office/drawing/2014/main" id="{84AFE067-4B2E-C64A-93BA-0431FD9FCD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8671" y="5320580"/>
                      <a:ext cx="230832" cy="230832"/>
                    </a:xfrm>
                    <a:prstGeom prst="ellipse">
                      <a:avLst/>
                    </a:prstGeom>
                    <a:ln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00">
                        <a:ln w="0"/>
                        <a:solidFill>
                          <a:schemeClr val="accent1"/>
                        </a:solidFill>
                        <a:effectLst>
                          <a:outerShdw blurRad="38100" dist="25400" dir="5400000" algn="ctr" rotWithShape="0">
                            <a:srgbClr val="6E747A">
                              <a:alpha val="43000"/>
                            </a:srgbClr>
                          </a:outerShdw>
                        </a:effectLst>
                      </a:endParaRPr>
                    </a:p>
                  </p:txBody>
                </p:sp>
              </p:grpSp>
            </p:grpSp>
            <p:cxnSp>
              <p:nvCxnSpPr>
                <p:cNvPr id="189" name="Straight Arrow Connector 188">
                  <a:extLst>
                    <a:ext uri="{FF2B5EF4-FFF2-40B4-BE49-F238E27FC236}">
                      <a16:creationId xmlns:a16="http://schemas.microsoft.com/office/drawing/2014/main" id="{07884E7A-7A7C-3B4A-857F-48DF90621049}"/>
                    </a:ext>
                  </a:extLst>
                </p:cNvPr>
                <p:cNvCxnSpPr/>
                <p:nvPr/>
              </p:nvCxnSpPr>
              <p:spPr>
                <a:xfrm flipV="1">
                  <a:off x="6012930" y="5977789"/>
                  <a:ext cx="0" cy="289004"/>
                </a:xfrm>
                <a:prstGeom prst="straightConnector1">
                  <a:avLst/>
                </a:prstGeom>
                <a:ln>
                  <a:solidFill>
                    <a:schemeClr val="accent6"/>
                  </a:solidFill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9" name="Straight Arrow Connector 138">
                <a:extLst>
                  <a:ext uri="{FF2B5EF4-FFF2-40B4-BE49-F238E27FC236}">
                    <a16:creationId xmlns:a16="http://schemas.microsoft.com/office/drawing/2014/main" id="{BB444297-29EE-EC4E-9667-85088C960AB3}"/>
                  </a:ext>
                </a:extLst>
              </p:cNvPr>
              <p:cNvCxnSpPr>
                <a:stCxn id="218" idx="3"/>
                <a:endCxn id="211" idx="1"/>
              </p:cNvCxnSpPr>
              <p:nvPr/>
            </p:nvCxnSpPr>
            <p:spPr>
              <a:xfrm>
                <a:off x="5879112" y="5461162"/>
                <a:ext cx="165268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0" name="Straight Arrow Connector 139">
                <a:extLst>
                  <a:ext uri="{FF2B5EF4-FFF2-40B4-BE49-F238E27FC236}">
                    <a16:creationId xmlns:a16="http://schemas.microsoft.com/office/drawing/2014/main" id="{A1E799EF-EC16-1B42-BC97-377A6542F239}"/>
                  </a:ext>
                </a:extLst>
              </p:cNvPr>
              <p:cNvCxnSpPr>
                <a:stCxn id="211" idx="3"/>
                <a:endCxn id="204" idx="1"/>
              </p:cNvCxnSpPr>
              <p:nvPr/>
            </p:nvCxnSpPr>
            <p:spPr>
              <a:xfrm>
                <a:off x="6190707" y="5461162"/>
                <a:ext cx="133380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1" name="Straight Arrow Connector 140">
                <a:extLst>
                  <a:ext uri="{FF2B5EF4-FFF2-40B4-BE49-F238E27FC236}">
                    <a16:creationId xmlns:a16="http://schemas.microsoft.com/office/drawing/2014/main" id="{AEF8402C-3E7E-E845-8952-B9CCA0A65D57}"/>
                  </a:ext>
                </a:extLst>
              </p:cNvPr>
              <p:cNvCxnSpPr>
                <a:stCxn id="204" idx="3"/>
                <a:endCxn id="197" idx="1"/>
              </p:cNvCxnSpPr>
              <p:nvPr/>
            </p:nvCxnSpPr>
            <p:spPr>
              <a:xfrm>
                <a:off x="6470414" y="5461162"/>
                <a:ext cx="120814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2" name="Straight Arrow Connector 141">
                <a:extLst>
                  <a:ext uri="{FF2B5EF4-FFF2-40B4-BE49-F238E27FC236}">
                    <a16:creationId xmlns:a16="http://schemas.microsoft.com/office/drawing/2014/main" id="{3DA47645-A955-894E-A92B-A31A576C92BC}"/>
                  </a:ext>
                </a:extLst>
              </p:cNvPr>
              <p:cNvCxnSpPr>
                <a:stCxn id="197" idx="3"/>
                <a:endCxn id="190" idx="1"/>
              </p:cNvCxnSpPr>
              <p:nvPr/>
            </p:nvCxnSpPr>
            <p:spPr>
              <a:xfrm>
                <a:off x="6737555" y="5461162"/>
                <a:ext cx="196317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8BF8041D-4B3E-8C42-8EF7-0951C81D0CC8}"/>
                </a:ext>
              </a:extLst>
            </p:cNvPr>
            <p:cNvSpPr txBox="1"/>
            <p:nvPr/>
          </p:nvSpPr>
          <p:spPr>
            <a:xfrm>
              <a:off x="7229644" y="5562976"/>
              <a:ext cx="1463862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dirty="0"/>
                <a:t>Speech </a:t>
              </a:r>
            </a:p>
            <a:p>
              <a:r>
                <a:rPr lang="en-US" dirty="0"/>
                <a:t>recognition</a:t>
              </a:r>
            </a:p>
          </p:txBody>
        </p:sp>
      </p:grp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C310304F-9B3D-A244-82C3-88953F61E57B}"/>
              </a:ext>
            </a:extLst>
          </p:cNvPr>
          <p:cNvGrpSpPr/>
          <p:nvPr/>
        </p:nvGrpSpPr>
        <p:grpSpPr>
          <a:xfrm>
            <a:off x="3352470" y="4152462"/>
            <a:ext cx="3690541" cy="1104900"/>
            <a:chOff x="5810609" y="4152462"/>
            <a:chExt cx="3690541" cy="1104900"/>
          </a:xfrm>
        </p:grpSpPr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92053E48-C1CA-B741-9C60-6142397D15F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659650" y="4152462"/>
              <a:ext cx="1841500" cy="1104900"/>
            </a:xfrm>
            <a:prstGeom prst="rect">
              <a:avLst/>
            </a:prstGeom>
          </p:spPr>
        </p:pic>
        <p:sp>
          <p:nvSpPr>
            <p:cNvPr id="226" name="TextBox 225">
              <a:extLst>
                <a:ext uri="{FF2B5EF4-FFF2-40B4-BE49-F238E27FC236}">
                  <a16:creationId xmlns:a16="http://schemas.microsoft.com/office/drawing/2014/main" id="{B2D4E4D6-BACF-8B4F-901C-C156A0DDCC6A}"/>
                </a:ext>
              </a:extLst>
            </p:cNvPr>
            <p:cNvSpPr txBox="1"/>
            <p:nvPr/>
          </p:nvSpPr>
          <p:spPr>
            <a:xfrm>
              <a:off x="5810609" y="4405299"/>
              <a:ext cx="1840568" cy="646331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Reinforcement</a:t>
              </a:r>
              <a:br>
                <a:rPr lang="en-US" dirty="0"/>
              </a:br>
              <a:r>
                <a:rPr lang="en-US" dirty="0"/>
                <a:t>Learning</a:t>
              </a:r>
            </a:p>
          </p:txBody>
        </p:sp>
      </p:grp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631BFBA-6E04-854D-9C79-3884BF045556}"/>
              </a:ext>
            </a:extLst>
          </p:cNvPr>
          <p:cNvCxnSpPr/>
          <p:nvPr/>
        </p:nvCxnSpPr>
        <p:spPr>
          <a:xfrm>
            <a:off x="7676541" y="2704546"/>
            <a:ext cx="0" cy="29578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9" name="TextBox 168">
            <a:extLst>
              <a:ext uri="{FF2B5EF4-FFF2-40B4-BE49-F238E27FC236}">
                <a16:creationId xmlns:a16="http://schemas.microsoft.com/office/drawing/2014/main" id="{6AA72963-EC17-AC42-AEA9-6DE8272FB476}"/>
              </a:ext>
            </a:extLst>
          </p:cNvPr>
          <p:cNvSpPr txBox="1"/>
          <p:nvPr/>
        </p:nvSpPr>
        <p:spPr>
          <a:xfrm>
            <a:off x="8708832" y="1857305"/>
            <a:ext cx="2188420" cy="4001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000" b="1" dirty="0"/>
              <a:t>Graph Networks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BD0D520B-8CDB-A04B-9012-96CF3D46269A}"/>
              </a:ext>
            </a:extLst>
          </p:cNvPr>
          <p:cNvSpPr txBox="1"/>
          <p:nvPr/>
        </p:nvSpPr>
        <p:spPr>
          <a:xfrm>
            <a:off x="8330494" y="2364993"/>
            <a:ext cx="311976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Operating on graph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19E9BE-40FF-E14C-9D96-CD568F8590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93691" y="2950853"/>
            <a:ext cx="3163278" cy="18063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2FD784-9DD5-8646-AF22-496983186777}"/>
              </a:ext>
            </a:extLst>
          </p:cNvPr>
          <p:cNvSpPr txBox="1"/>
          <p:nvPr/>
        </p:nvSpPr>
        <p:spPr>
          <a:xfrm>
            <a:off x="8897314" y="4543798"/>
            <a:ext cx="178606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Link Prediction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5C47C5-93CF-E24C-81D0-022DE7F52D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95022" y="5051630"/>
            <a:ext cx="3059679" cy="15822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D77165-BF7A-4341-985D-2C1EFDF8B8C8}"/>
              </a:ext>
            </a:extLst>
          </p:cNvPr>
          <p:cNvSpPr txBox="1"/>
          <p:nvPr/>
        </p:nvSpPr>
        <p:spPr>
          <a:xfrm>
            <a:off x="7960607" y="5862388"/>
            <a:ext cx="1492716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Graph </a:t>
            </a:r>
          </a:p>
          <a:p>
            <a:r>
              <a:rPr lang="en-US" dirty="0"/>
              <a:t>Embedding</a:t>
            </a:r>
          </a:p>
        </p:txBody>
      </p:sp>
    </p:spTree>
    <p:extLst>
      <p:ext uri="{BB962C8B-B14F-4D97-AF65-F5344CB8AC3E}">
        <p14:creationId xmlns:p14="http://schemas.microsoft.com/office/powerpoint/2010/main" val="24312454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44D90-C731-294E-9496-8A755BFA0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9DEB4-ADF5-B14D-85F1-06F09972C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" y="1639773"/>
            <a:ext cx="10515600" cy="4351339"/>
          </a:xfrm>
        </p:spPr>
        <p:txBody>
          <a:bodyPr/>
          <a:lstStyle/>
          <a:p>
            <a:r>
              <a:rPr lang="en-US" dirty="0"/>
              <a:t>Given data containing the function </a:t>
            </a:r>
            <a:r>
              <a:rPr lang="en-US" b="1" dirty="0"/>
              <a:t>inputs</a:t>
            </a:r>
            <a:r>
              <a:rPr lang="en-US" dirty="0"/>
              <a:t> and </a:t>
            </a:r>
            <a:r>
              <a:rPr lang="en-US" b="1" dirty="0"/>
              <a:t>outputs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DBB13BC-55CB-1843-A48D-353D48EAC0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8088217"/>
              </p:ext>
            </p:extLst>
          </p:nvPr>
        </p:nvGraphicFramePr>
        <p:xfrm>
          <a:off x="360019" y="2901646"/>
          <a:ext cx="2242922" cy="32911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1461">
                  <a:extLst>
                    <a:ext uri="{9D8B030D-6E8A-4147-A177-3AD203B41FA5}">
                      <a16:colId xmlns:a16="http://schemas.microsoft.com/office/drawing/2014/main" val="1952683611"/>
                    </a:ext>
                  </a:extLst>
                </a:gridCol>
                <a:gridCol w="1121461">
                  <a:extLst>
                    <a:ext uri="{9D8B030D-6E8A-4147-A177-3AD203B41FA5}">
                      <a16:colId xmlns:a16="http://schemas.microsoft.com/office/drawing/2014/main" val="1186069242"/>
                    </a:ext>
                  </a:extLst>
                </a:gridCol>
              </a:tblGrid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758967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535549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</a:t>
                      </a:r>
                      <a:r>
                        <a:rPr lang="en-US" baseline="-25000" dirty="0"/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062503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5323484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X</a:t>
                      </a:r>
                      <a:r>
                        <a:rPr lang="en-US" baseline="-25000" dirty="0" err="1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Y</a:t>
                      </a:r>
                      <a:r>
                        <a:rPr lang="en-US" baseline="-25000" dirty="0" err="1"/>
                        <a:t>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881004"/>
                  </a:ext>
                </a:extLst>
              </a:tr>
            </a:tbl>
          </a:graphicData>
        </a:graphic>
      </p:graphicFrame>
      <p:pic>
        <p:nvPicPr>
          <p:cNvPr id="7" name="Picture 4" descr="https://encrypted-tbn1.gstatic.com/images?q=tbn:ANd9GcQ-1rHkamhDd8jaylUzd9ZLACpZeFJeUbYXt8ulOFnLR3-GhW0v">
            <a:extLst>
              <a:ext uri="{FF2B5EF4-FFF2-40B4-BE49-F238E27FC236}">
                <a16:creationId xmlns:a16="http://schemas.microsoft.com/office/drawing/2014/main" id="{8D69BFDF-125B-A546-B099-A895B6FBC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3798" y="3627401"/>
            <a:ext cx="597968" cy="520591"/>
          </a:xfrm>
          <a:prstGeom prst="rect">
            <a:avLst/>
          </a:prstGeom>
          <a:noFill/>
        </p:spPr>
      </p:pic>
      <p:pic>
        <p:nvPicPr>
          <p:cNvPr id="9" name="Picture 8" descr="A baby sitting on a bed&#13;&#10;&#13;&#10;Description automatically generated">
            <a:extLst>
              <a:ext uri="{FF2B5EF4-FFF2-40B4-BE49-F238E27FC236}">
                <a16:creationId xmlns:a16="http://schemas.microsoft.com/office/drawing/2014/main" id="{3822EC51-77E8-0942-B4AE-31619D04A65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4695" y="4253118"/>
            <a:ext cx="549597" cy="5726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2FE4B5-56F3-A74B-AC28-CFCC1120F60B}"/>
              </a:ext>
            </a:extLst>
          </p:cNvPr>
          <p:cNvSpPr txBox="1"/>
          <p:nvPr/>
        </p:nvSpPr>
        <p:spPr>
          <a:xfrm>
            <a:off x="1806184" y="3656771"/>
            <a:ext cx="56938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cat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FD41F9-3BF8-6B4F-AC4F-1F9E4A5A64D1}"/>
              </a:ext>
            </a:extLst>
          </p:cNvPr>
          <p:cNvSpPr txBox="1"/>
          <p:nvPr/>
        </p:nvSpPr>
        <p:spPr>
          <a:xfrm>
            <a:off x="1806184" y="4354776"/>
            <a:ext cx="77938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i="1" dirty="0"/>
              <a:t>baby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8494D0-A965-E444-880C-74584B7D86BD}"/>
              </a:ext>
            </a:extLst>
          </p:cNvPr>
          <p:cNvSpPr txBox="1"/>
          <p:nvPr/>
        </p:nvSpPr>
        <p:spPr>
          <a:xfrm>
            <a:off x="360019" y="2547797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pic>
        <p:nvPicPr>
          <p:cNvPr id="15" name="Picture 14" descr="A baby sitting in a high chair eating food&#13;&#10;&#13;&#10;Description automatically generated">
            <a:extLst>
              <a:ext uri="{FF2B5EF4-FFF2-40B4-BE49-F238E27FC236}">
                <a16:creationId xmlns:a16="http://schemas.microsoft.com/office/drawing/2014/main" id="{91BD2583-93BD-D642-8DFE-DB60304793E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3798" y="5578599"/>
            <a:ext cx="572656" cy="50768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3D5AB94-143C-F74A-9E0B-6F20F1E349AF}"/>
              </a:ext>
            </a:extLst>
          </p:cNvPr>
          <p:cNvSpPr txBox="1"/>
          <p:nvPr/>
        </p:nvSpPr>
        <p:spPr>
          <a:xfrm>
            <a:off x="1806183" y="5665371"/>
            <a:ext cx="77938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i="1" dirty="0"/>
              <a:t>baby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652CBFD-7458-5F4C-BF55-019FB6493E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66245" y="2921989"/>
            <a:ext cx="2178658" cy="52344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2CA5D0C-FF9E-5F46-B0F6-B86AF6ED832E}"/>
              </a:ext>
            </a:extLst>
          </p:cNvPr>
          <p:cNvSpPr txBox="1"/>
          <p:nvPr/>
        </p:nvSpPr>
        <p:spPr>
          <a:xfrm>
            <a:off x="2898535" y="2547797"/>
            <a:ext cx="90281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22" name="Rounded Rectangular Callout 21">
            <a:extLst>
              <a:ext uri="{FF2B5EF4-FFF2-40B4-BE49-F238E27FC236}">
                <a16:creationId xmlns:a16="http://schemas.microsoft.com/office/drawing/2014/main" id="{6C9EDEAE-06ED-3940-8860-A31242DD22E1}"/>
              </a:ext>
            </a:extLst>
          </p:cNvPr>
          <p:cNvSpPr/>
          <p:nvPr/>
        </p:nvSpPr>
        <p:spPr>
          <a:xfrm>
            <a:off x="2878639" y="3746318"/>
            <a:ext cx="1698171" cy="470990"/>
          </a:xfrm>
          <a:prstGeom prst="wedgeRoundRectCallout">
            <a:avLst>
              <a:gd name="adj1" fmla="val -18525"/>
              <a:gd name="adj2" fmla="val -103909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76B885-75F4-A845-B122-4A34497FFFA1}"/>
              </a:ext>
            </a:extLst>
          </p:cNvPr>
          <p:cNvSpPr txBox="1"/>
          <p:nvPr/>
        </p:nvSpPr>
        <p:spPr>
          <a:xfrm>
            <a:off x="2898535" y="4661790"/>
            <a:ext cx="596349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Training (approximates the goal over training data):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2EA7D9-CF09-0D44-A0EA-F71072E08431}"/>
              </a:ext>
            </a:extLst>
          </p:cNvPr>
          <p:cNvSpPr txBox="1"/>
          <p:nvPr/>
        </p:nvSpPr>
        <p:spPr>
          <a:xfrm>
            <a:off x="6094587" y="2547797"/>
            <a:ext cx="74090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Goal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CB761DF-A34E-5C4B-B18C-0AB3D64848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50745" y="3105150"/>
            <a:ext cx="5727700" cy="647700"/>
          </a:xfrm>
          <a:prstGeom prst="rect">
            <a:avLst/>
          </a:prstGeom>
        </p:spPr>
      </p:pic>
      <p:sp>
        <p:nvSpPr>
          <p:cNvPr id="28" name="Rounded Rectangular Callout 27">
            <a:extLst>
              <a:ext uri="{FF2B5EF4-FFF2-40B4-BE49-F238E27FC236}">
                <a16:creationId xmlns:a16="http://schemas.microsoft.com/office/drawing/2014/main" id="{492216B0-3130-E942-A90D-9A9DBA277112}"/>
              </a:ext>
            </a:extLst>
          </p:cNvPr>
          <p:cNvSpPr/>
          <p:nvPr/>
        </p:nvSpPr>
        <p:spPr>
          <a:xfrm>
            <a:off x="9210456" y="2454773"/>
            <a:ext cx="1698171" cy="470990"/>
          </a:xfrm>
          <a:prstGeom prst="wedgeRoundRectCallout">
            <a:avLst>
              <a:gd name="adj1" fmla="val -18525"/>
              <a:gd name="adj2" fmla="val 76368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Loss</a:t>
            </a:r>
          </a:p>
        </p:txBody>
      </p:sp>
      <p:sp>
        <p:nvSpPr>
          <p:cNvPr id="29" name="Rounded Rectangular Callout 28">
            <a:extLst>
              <a:ext uri="{FF2B5EF4-FFF2-40B4-BE49-F238E27FC236}">
                <a16:creationId xmlns:a16="http://schemas.microsoft.com/office/drawing/2014/main" id="{0D30A192-111B-4343-B065-2A943AC2F939}"/>
              </a:ext>
            </a:extLst>
          </p:cNvPr>
          <p:cNvSpPr/>
          <p:nvPr/>
        </p:nvSpPr>
        <p:spPr>
          <a:xfrm>
            <a:off x="8554878" y="3828103"/>
            <a:ext cx="3009326" cy="470990"/>
          </a:xfrm>
          <a:prstGeom prst="wedgeRoundRectCallout">
            <a:avLst>
              <a:gd name="adj1" fmla="val -30833"/>
              <a:gd name="adj2" fmla="val -95588"/>
              <a:gd name="adj3" fmla="val 16667"/>
            </a:avLst>
          </a:prstGeom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Over all future data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A2DAA5C-0E39-AC45-9706-0B737D1B495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49940" y="5141905"/>
            <a:ext cx="6032500" cy="1257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7C4BEE-01A3-7C49-BFF8-1BBB9AF9064A}"/>
              </a:ext>
            </a:extLst>
          </p:cNvPr>
          <p:cNvSpPr txBox="1"/>
          <p:nvPr/>
        </p:nvSpPr>
        <p:spPr>
          <a:xfrm>
            <a:off x="483015" y="276580"/>
            <a:ext cx="119295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Last Time</a:t>
            </a:r>
          </a:p>
        </p:txBody>
      </p:sp>
    </p:spTree>
    <p:extLst>
      <p:ext uri="{BB962C8B-B14F-4D97-AF65-F5344CB8AC3E}">
        <p14:creationId xmlns:p14="http://schemas.microsoft.com/office/powerpoint/2010/main" val="1893031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F0B6A-9466-1945-BD5B-0F6AB3B2E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without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1F1C5-E371-1D42-B414-A01E595AB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236" y="1825624"/>
            <a:ext cx="7447844" cy="3254375"/>
          </a:xfrm>
        </p:spPr>
        <p:txBody>
          <a:bodyPr>
            <a:normAutofit/>
          </a:bodyPr>
          <a:lstStyle/>
          <a:p>
            <a:r>
              <a:rPr lang="en-US" dirty="0"/>
              <a:t>Can we learn what inputs look like?</a:t>
            </a:r>
          </a:p>
          <a:p>
            <a:pPr lvl="1"/>
            <a:r>
              <a:rPr lang="en-US" dirty="0"/>
              <a:t>Useful inductive bias when training for a later supervised task.</a:t>
            </a:r>
          </a:p>
          <a:p>
            <a:pPr lvl="1"/>
            <a:r>
              <a:rPr lang="en-US" dirty="0"/>
              <a:t>Often done when labeled data is available but limited</a:t>
            </a:r>
          </a:p>
          <a:p>
            <a:r>
              <a:rPr lang="en-US" dirty="0"/>
              <a:t>Convert to a supervised learning problem: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3BB956-34C3-EC4D-A066-03159CB10A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6833462"/>
              </p:ext>
            </p:extLst>
          </p:nvPr>
        </p:nvGraphicFramePr>
        <p:xfrm>
          <a:off x="552450" y="2179474"/>
          <a:ext cx="2242922" cy="32911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1461">
                  <a:extLst>
                    <a:ext uri="{9D8B030D-6E8A-4147-A177-3AD203B41FA5}">
                      <a16:colId xmlns:a16="http://schemas.microsoft.com/office/drawing/2014/main" val="1952683611"/>
                    </a:ext>
                  </a:extLst>
                </a:gridCol>
                <a:gridCol w="1121461">
                  <a:extLst>
                    <a:ext uri="{9D8B030D-6E8A-4147-A177-3AD203B41FA5}">
                      <a16:colId xmlns:a16="http://schemas.microsoft.com/office/drawing/2014/main" val="1186069242"/>
                    </a:ext>
                  </a:extLst>
                </a:gridCol>
              </a:tblGrid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758967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535549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</a:t>
                      </a:r>
                      <a:r>
                        <a:rPr lang="en-US" baseline="-25000" dirty="0"/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062503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5323484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X</a:t>
                      </a:r>
                      <a:r>
                        <a:rPr lang="en-US" baseline="-25000" dirty="0" err="1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Y</a:t>
                      </a:r>
                      <a:r>
                        <a:rPr lang="en-US" baseline="-25000" dirty="0" err="1"/>
                        <a:t>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881004"/>
                  </a:ext>
                </a:extLst>
              </a:tr>
            </a:tbl>
          </a:graphicData>
        </a:graphic>
      </p:graphicFrame>
      <p:pic>
        <p:nvPicPr>
          <p:cNvPr id="5" name="Picture 4" descr="https://encrypted-tbn1.gstatic.com/images?q=tbn:ANd9GcQ-1rHkamhDd8jaylUzd9ZLACpZeFJeUbYXt8ulOFnLR3-GhW0v">
            <a:extLst>
              <a:ext uri="{FF2B5EF4-FFF2-40B4-BE49-F238E27FC236}">
                <a16:creationId xmlns:a16="http://schemas.microsoft.com/office/drawing/2014/main" id="{F93044B8-8289-8A44-8CC6-D38045665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6229" y="2905229"/>
            <a:ext cx="597968" cy="520591"/>
          </a:xfrm>
          <a:prstGeom prst="rect">
            <a:avLst/>
          </a:prstGeom>
          <a:noFill/>
        </p:spPr>
      </p:pic>
      <p:pic>
        <p:nvPicPr>
          <p:cNvPr id="6" name="Picture 5" descr="A baby sitting on a bed&#13;&#10;&#13;&#10;Description automatically generated">
            <a:extLst>
              <a:ext uri="{FF2B5EF4-FFF2-40B4-BE49-F238E27FC236}">
                <a16:creationId xmlns:a16="http://schemas.microsoft.com/office/drawing/2014/main" id="{79479E71-CEE7-B84C-B589-A78EAA27BB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7126" y="3530946"/>
            <a:ext cx="549597" cy="5726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F72E4F-0A9B-964D-AD4C-E0D1839CD691}"/>
              </a:ext>
            </a:extLst>
          </p:cNvPr>
          <p:cNvSpPr txBox="1"/>
          <p:nvPr/>
        </p:nvSpPr>
        <p:spPr>
          <a:xfrm>
            <a:off x="1998615" y="2934599"/>
            <a:ext cx="56938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1CA6A7-9B99-C14A-B400-19E8A7D943DB}"/>
              </a:ext>
            </a:extLst>
          </p:cNvPr>
          <p:cNvSpPr txBox="1"/>
          <p:nvPr/>
        </p:nvSpPr>
        <p:spPr>
          <a:xfrm>
            <a:off x="1998615" y="3632604"/>
            <a:ext cx="77938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i="1" dirty="0"/>
              <a:t>baby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4D716E-1DB6-514F-9F15-34B97DDF4C08}"/>
              </a:ext>
            </a:extLst>
          </p:cNvPr>
          <p:cNvSpPr txBox="1"/>
          <p:nvPr/>
        </p:nvSpPr>
        <p:spPr>
          <a:xfrm>
            <a:off x="552450" y="1825625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pic>
        <p:nvPicPr>
          <p:cNvPr id="10" name="Picture 9" descr="A baby sitting in a high chair eating food&#13;&#10;&#13;&#10;Description automatically generated">
            <a:extLst>
              <a:ext uri="{FF2B5EF4-FFF2-40B4-BE49-F238E27FC236}">
                <a16:creationId xmlns:a16="http://schemas.microsoft.com/office/drawing/2014/main" id="{AE2F4A85-D53A-044E-8B26-38FAD64B8CF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6229" y="4856427"/>
            <a:ext cx="572656" cy="5076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56B69E-9D74-4645-BB75-ADA9B2307C43}"/>
              </a:ext>
            </a:extLst>
          </p:cNvPr>
          <p:cNvSpPr txBox="1"/>
          <p:nvPr/>
        </p:nvSpPr>
        <p:spPr>
          <a:xfrm>
            <a:off x="1998614" y="4943199"/>
            <a:ext cx="77938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i="1" dirty="0"/>
              <a:t>baby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DB960D-D8D7-4E4A-AC8F-E44D35777C2E}"/>
              </a:ext>
            </a:extLst>
          </p:cNvPr>
          <p:cNvSpPr/>
          <p:nvPr/>
        </p:nvSpPr>
        <p:spPr>
          <a:xfrm>
            <a:off x="1670755" y="1825625"/>
            <a:ext cx="1343378" cy="4157486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890005-6D68-464A-87A2-2230504F0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3328" y="5079999"/>
            <a:ext cx="4152900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997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F0B6A-9466-1945-BD5B-0F6AB3B2E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-3371953"/>
            <a:ext cx="10801350" cy="1325563"/>
          </a:xfrm>
        </p:spPr>
        <p:txBody>
          <a:bodyPr/>
          <a:lstStyle/>
          <a:p>
            <a:r>
              <a:rPr lang="en-US" dirty="0"/>
              <a:t>Learning without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1F1C5-E371-1D42-B414-A01E595AB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236" y="-1867004"/>
            <a:ext cx="7447844" cy="3254375"/>
          </a:xfrm>
        </p:spPr>
        <p:txBody>
          <a:bodyPr>
            <a:normAutofit/>
          </a:bodyPr>
          <a:lstStyle/>
          <a:p>
            <a:r>
              <a:rPr lang="en-US" dirty="0"/>
              <a:t>Can we learn what inputs look like?</a:t>
            </a:r>
          </a:p>
          <a:p>
            <a:pPr lvl="1"/>
            <a:r>
              <a:rPr lang="en-US" dirty="0"/>
              <a:t>Useful inductive bias when training for a later supervised task.</a:t>
            </a:r>
          </a:p>
          <a:p>
            <a:pPr lvl="1"/>
            <a:r>
              <a:rPr lang="en-US" dirty="0"/>
              <a:t>Often done when labeled data is available but limited</a:t>
            </a:r>
          </a:p>
          <a:p>
            <a:r>
              <a:rPr lang="en-US" dirty="0"/>
              <a:t>Convert to a supervised learning problem: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3BB956-34C3-EC4D-A066-03159CB10A0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52450" y="2179474"/>
          <a:ext cx="2242922" cy="32911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1461">
                  <a:extLst>
                    <a:ext uri="{9D8B030D-6E8A-4147-A177-3AD203B41FA5}">
                      <a16:colId xmlns:a16="http://schemas.microsoft.com/office/drawing/2014/main" val="1952683611"/>
                    </a:ext>
                  </a:extLst>
                </a:gridCol>
                <a:gridCol w="1121461">
                  <a:extLst>
                    <a:ext uri="{9D8B030D-6E8A-4147-A177-3AD203B41FA5}">
                      <a16:colId xmlns:a16="http://schemas.microsoft.com/office/drawing/2014/main" val="1186069242"/>
                    </a:ext>
                  </a:extLst>
                </a:gridCol>
              </a:tblGrid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758967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535549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</a:t>
                      </a:r>
                      <a:r>
                        <a:rPr lang="en-US" baseline="-25000" dirty="0"/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062503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5323484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X</a:t>
                      </a:r>
                      <a:r>
                        <a:rPr lang="en-US" baseline="-25000" dirty="0" err="1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Y</a:t>
                      </a:r>
                      <a:r>
                        <a:rPr lang="en-US" baseline="-25000" dirty="0" err="1"/>
                        <a:t>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881004"/>
                  </a:ext>
                </a:extLst>
              </a:tr>
            </a:tbl>
          </a:graphicData>
        </a:graphic>
      </p:graphicFrame>
      <p:pic>
        <p:nvPicPr>
          <p:cNvPr id="5" name="Picture 4" descr="https://encrypted-tbn1.gstatic.com/images?q=tbn:ANd9GcQ-1rHkamhDd8jaylUzd9ZLACpZeFJeUbYXt8ulOFnLR3-GhW0v">
            <a:extLst>
              <a:ext uri="{FF2B5EF4-FFF2-40B4-BE49-F238E27FC236}">
                <a16:creationId xmlns:a16="http://schemas.microsoft.com/office/drawing/2014/main" id="{F93044B8-8289-8A44-8CC6-D38045665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6229" y="2905229"/>
            <a:ext cx="597968" cy="520591"/>
          </a:xfrm>
          <a:prstGeom prst="rect">
            <a:avLst/>
          </a:prstGeom>
          <a:noFill/>
        </p:spPr>
      </p:pic>
      <p:pic>
        <p:nvPicPr>
          <p:cNvPr id="6" name="Picture 5" descr="A baby sitting on a bed&#13;&#10;&#13;&#10;Description automatically generated">
            <a:extLst>
              <a:ext uri="{FF2B5EF4-FFF2-40B4-BE49-F238E27FC236}">
                <a16:creationId xmlns:a16="http://schemas.microsoft.com/office/drawing/2014/main" id="{79479E71-CEE7-B84C-B589-A78EAA27BB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7126" y="3530946"/>
            <a:ext cx="549597" cy="5726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F72E4F-0A9B-964D-AD4C-E0D1839CD691}"/>
              </a:ext>
            </a:extLst>
          </p:cNvPr>
          <p:cNvSpPr txBox="1"/>
          <p:nvPr/>
        </p:nvSpPr>
        <p:spPr>
          <a:xfrm>
            <a:off x="1998615" y="2934599"/>
            <a:ext cx="56938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1CA6A7-9B99-C14A-B400-19E8A7D943DB}"/>
              </a:ext>
            </a:extLst>
          </p:cNvPr>
          <p:cNvSpPr txBox="1"/>
          <p:nvPr/>
        </p:nvSpPr>
        <p:spPr>
          <a:xfrm>
            <a:off x="1998615" y="3632604"/>
            <a:ext cx="77938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i="1" dirty="0"/>
              <a:t>baby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4D716E-1DB6-514F-9F15-34B97DDF4C08}"/>
              </a:ext>
            </a:extLst>
          </p:cNvPr>
          <p:cNvSpPr txBox="1"/>
          <p:nvPr/>
        </p:nvSpPr>
        <p:spPr>
          <a:xfrm>
            <a:off x="552450" y="1825625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pic>
        <p:nvPicPr>
          <p:cNvPr id="10" name="Picture 9" descr="A baby sitting in a high chair eating food&#13;&#10;&#13;&#10;Description automatically generated">
            <a:extLst>
              <a:ext uri="{FF2B5EF4-FFF2-40B4-BE49-F238E27FC236}">
                <a16:creationId xmlns:a16="http://schemas.microsoft.com/office/drawing/2014/main" id="{AE2F4A85-D53A-044E-8B26-38FAD64B8CF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6229" y="4856427"/>
            <a:ext cx="572656" cy="5076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56B69E-9D74-4645-BB75-ADA9B2307C43}"/>
              </a:ext>
            </a:extLst>
          </p:cNvPr>
          <p:cNvSpPr txBox="1"/>
          <p:nvPr/>
        </p:nvSpPr>
        <p:spPr>
          <a:xfrm>
            <a:off x="1998614" y="4943199"/>
            <a:ext cx="77938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i="1" dirty="0"/>
              <a:t>baby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DB960D-D8D7-4E4A-AC8F-E44D35777C2E}"/>
              </a:ext>
            </a:extLst>
          </p:cNvPr>
          <p:cNvSpPr/>
          <p:nvPr/>
        </p:nvSpPr>
        <p:spPr>
          <a:xfrm>
            <a:off x="1670755" y="1825625"/>
            <a:ext cx="1343378" cy="4157486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890005-6D68-464A-87A2-2230504F0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3328" y="1387371"/>
            <a:ext cx="4152900" cy="1155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ACC3EDD-8C25-4042-AB01-97849DAC6C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9706" y="3002516"/>
            <a:ext cx="5821539" cy="331391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A4FEB82-2F0A-574F-BA73-45D75C1EA3E9}"/>
              </a:ext>
            </a:extLst>
          </p:cNvPr>
          <p:cNvSpPr txBox="1"/>
          <p:nvPr/>
        </p:nvSpPr>
        <p:spPr>
          <a:xfrm>
            <a:off x="6880147" y="4989365"/>
            <a:ext cx="1460656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C38C85"/>
                </a:solidFill>
              </a:rPr>
              <a:t>Information</a:t>
            </a:r>
          </a:p>
          <a:p>
            <a:pPr algn="ctr"/>
            <a:r>
              <a:rPr lang="en-US" dirty="0">
                <a:solidFill>
                  <a:srgbClr val="C38C85"/>
                </a:solidFill>
              </a:rPr>
              <a:t>Bottleneck</a:t>
            </a:r>
          </a:p>
        </p:txBody>
      </p:sp>
    </p:spTree>
    <p:extLst>
      <p:ext uri="{BB962C8B-B14F-4D97-AF65-F5344CB8AC3E}">
        <p14:creationId xmlns:p14="http://schemas.microsoft.com/office/powerpoint/2010/main" val="39289828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F0B6A-9466-1945-BD5B-0F6AB3B2E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-3371953"/>
            <a:ext cx="10801350" cy="1325563"/>
          </a:xfrm>
        </p:spPr>
        <p:txBody>
          <a:bodyPr/>
          <a:lstStyle/>
          <a:p>
            <a:r>
              <a:rPr lang="en-US" dirty="0"/>
              <a:t>Learning without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1F1C5-E371-1D42-B414-A01E595AB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236" y="-1867004"/>
            <a:ext cx="7447844" cy="3254375"/>
          </a:xfrm>
        </p:spPr>
        <p:txBody>
          <a:bodyPr>
            <a:normAutofit/>
          </a:bodyPr>
          <a:lstStyle/>
          <a:p>
            <a:r>
              <a:rPr lang="en-US" dirty="0"/>
              <a:t>Can we learn what inputs look like?</a:t>
            </a:r>
          </a:p>
          <a:p>
            <a:pPr lvl="1"/>
            <a:r>
              <a:rPr lang="en-US" dirty="0"/>
              <a:t>Useful inductive bias when training for a later supervised task.</a:t>
            </a:r>
          </a:p>
          <a:p>
            <a:pPr lvl="1"/>
            <a:r>
              <a:rPr lang="en-US" dirty="0"/>
              <a:t>Often done when labeled data is available but limited</a:t>
            </a:r>
          </a:p>
          <a:p>
            <a:r>
              <a:rPr lang="en-US" dirty="0"/>
              <a:t>Convert to a supervised learning problem: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3BB956-34C3-EC4D-A066-03159CB10A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11135"/>
              </p:ext>
            </p:extLst>
          </p:nvPr>
        </p:nvGraphicFramePr>
        <p:xfrm>
          <a:off x="552450" y="818177"/>
          <a:ext cx="2242922" cy="32911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1461">
                  <a:extLst>
                    <a:ext uri="{9D8B030D-6E8A-4147-A177-3AD203B41FA5}">
                      <a16:colId xmlns:a16="http://schemas.microsoft.com/office/drawing/2014/main" val="1952683611"/>
                    </a:ext>
                  </a:extLst>
                </a:gridCol>
                <a:gridCol w="1121461">
                  <a:extLst>
                    <a:ext uri="{9D8B030D-6E8A-4147-A177-3AD203B41FA5}">
                      <a16:colId xmlns:a16="http://schemas.microsoft.com/office/drawing/2014/main" val="1186069242"/>
                    </a:ext>
                  </a:extLst>
                </a:gridCol>
              </a:tblGrid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758967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535549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</a:t>
                      </a:r>
                      <a:r>
                        <a:rPr lang="en-US" baseline="-25000" dirty="0"/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062503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5323484"/>
                  </a:ext>
                </a:extLst>
              </a:tr>
              <a:tr h="658231"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X</a:t>
                      </a:r>
                      <a:r>
                        <a:rPr lang="en-US" baseline="-25000" dirty="0" err="1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Y</a:t>
                      </a:r>
                      <a:r>
                        <a:rPr lang="en-US" baseline="-25000" dirty="0" err="1"/>
                        <a:t>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881004"/>
                  </a:ext>
                </a:extLst>
              </a:tr>
            </a:tbl>
          </a:graphicData>
        </a:graphic>
      </p:graphicFrame>
      <p:pic>
        <p:nvPicPr>
          <p:cNvPr id="5" name="Picture 4" descr="https://encrypted-tbn1.gstatic.com/images?q=tbn:ANd9GcQ-1rHkamhDd8jaylUzd9ZLACpZeFJeUbYXt8ulOFnLR3-GhW0v">
            <a:extLst>
              <a:ext uri="{FF2B5EF4-FFF2-40B4-BE49-F238E27FC236}">
                <a16:creationId xmlns:a16="http://schemas.microsoft.com/office/drawing/2014/main" id="{F93044B8-8289-8A44-8CC6-D38045665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86229" y="1543932"/>
            <a:ext cx="597968" cy="520591"/>
          </a:xfrm>
          <a:prstGeom prst="rect">
            <a:avLst/>
          </a:prstGeom>
          <a:noFill/>
        </p:spPr>
      </p:pic>
      <p:pic>
        <p:nvPicPr>
          <p:cNvPr id="6" name="Picture 5" descr="A baby sitting on a bed&#13;&#10;&#13;&#10;Description automatically generated">
            <a:extLst>
              <a:ext uri="{FF2B5EF4-FFF2-40B4-BE49-F238E27FC236}">
                <a16:creationId xmlns:a16="http://schemas.microsoft.com/office/drawing/2014/main" id="{79479E71-CEE7-B84C-B589-A78EAA27BB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7126" y="2169649"/>
            <a:ext cx="549597" cy="5726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F72E4F-0A9B-964D-AD4C-E0D1839CD691}"/>
              </a:ext>
            </a:extLst>
          </p:cNvPr>
          <p:cNvSpPr txBox="1"/>
          <p:nvPr/>
        </p:nvSpPr>
        <p:spPr>
          <a:xfrm>
            <a:off x="1998615" y="1573302"/>
            <a:ext cx="56938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1CA6A7-9B99-C14A-B400-19E8A7D943DB}"/>
              </a:ext>
            </a:extLst>
          </p:cNvPr>
          <p:cNvSpPr txBox="1"/>
          <p:nvPr/>
        </p:nvSpPr>
        <p:spPr>
          <a:xfrm>
            <a:off x="1998615" y="2271307"/>
            <a:ext cx="77938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i="1" dirty="0"/>
              <a:t>baby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4D716E-1DB6-514F-9F15-34B97DDF4C08}"/>
              </a:ext>
            </a:extLst>
          </p:cNvPr>
          <p:cNvSpPr txBox="1"/>
          <p:nvPr/>
        </p:nvSpPr>
        <p:spPr>
          <a:xfrm>
            <a:off x="552450" y="464328"/>
            <a:ext cx="74892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pic>
        <p:nvPicPr>
          <p:cNvPr id="10" name="Picture 9" descr="A baby sitting in a high chair eating food&#13;&#10;&#13;&#10;Description automatically generated">
            <a:extLst>
              <a:ext uri="{FF2B5EF4-FFF2-40B4-BE49-F238E27FC236}">
                <a16:creationId xmlns:a16="http://schemas.microsoft.com/office/drawing/2014/main" id="{AE2F4A85-D53A-044E-8B26-38FAD64B8CF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6229" y="3495130"/>
            <a:ext cx="572656" cy="5076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56B69E-9D74-4645-BB75-ADA9B2307C43}"/>
              </a:ext>
            </a:extLst>
          </p:cNvPr>
          <p:cNvSpPr txBox="1"/>
          <p:nvPr/>
        </p:nvSpPr>
        <p:spPr>
          <a:xfrm>
            <a:off x="1998614" y="3581902"/>
            <a:ext cx="77938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i="1" dirty="0"/>
              <a:t>baby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DB960D-D8D7-4E4A-AC8F-E44D35777C2E}"/>
              </a:ext>
            </a:extLst>
          </p:cNvPr>
          <p:cNvSpPr/>
          <p:nvPr/>
        </p:nvSpPr>
        <p:spPr>
          <a:xfrm>
            <a:off x="1670755" y="464328"/>
            <a:ext cx="1343378" cy="4157486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890005-6D68-464A-87A2-2230504F0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120" y="5131865"/>
            <a:ext cx="3666836" cy="102043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ACC3EDD-8C25-4042-AB01-97849DAC6C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4414" y="3076054"/>
            <a:ext cx="5821539" cy="331391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A4FEB82-2F0A-574F-BA73-45D75C1EA3E9}"/>
              </a:ext>
            </a:extLst>
          </p:cNvPr>
          <p:cNvSpPr txBox="1"/>
          <p:nvPr/>
        </p:nvSpPr>
        <p:spPr>
          <a:xfrm>
            <a:off x="7114855" y="5062903"/>
            <a:ext cx="1460656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C38C85"/>
                </a:solidFill>
              </a:rPr>
              <a:t>Information</a:t>
            </a:r>
          </a:p>
          <a:p>
            <a:pPr algn="ctr"/>
            <a:r>
              <a:rPr lang="en-US" dirty="0">
                <a:solidFill>
                  <a:srgbClr val="C38C85"/>
                </a:solidFill>
              </a:rPr>
              <a:t>Bottleneck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7DD2AC0-A1EE-984F-97DD-FDEC49977E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2438" y="1766671"/>
            <a:ext cx="73406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391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2_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  <a:extLst>
    <a:ext uri="{05A4C25C-085E-4340-85A3-A5531E510DB2}">
      <thm15:themeFamily xmlns:thm15="http://schemas.microsoft.com/office/thememl/2012/main" name="ds100template" id="{3FE8F141-A9AE-1C42-89F6-14DD072DA360}" vid="{28E99920-B6A5-B44B-8849-CDA2E65797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25257</TotalTime>
  <Words>544</Words>
  <Application>Microsoft Macintosh PowerPoint</Application>
  <PresentationFormat>Widescreen</PresentationFormat>
  <Paragraphs>243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Century Gothic</vt:lpstr>
      <vt:lpstr>Helvetica Neue</vt:lpstr>
      <vt:lpstr>Helvetica Neue Light</vt:lpstr>
      <vt:lpstr>Helvetica Neue Regular</vt:lpstr>
      <vt:lpstr>Monaco</vt:lpstr>
      <vt:lpstr>Wingdings</vt:lpstr>
      <vt:lpstr>2_Office Theme</vt:lpstr>
      <vt:lpstr>PowerPoint Presentation</vt:lpstr>
      <vt:lpstr>Quick Logistics</vt:lpstr>
      <vt:lpstr>Machine Learning ≈ Function Approximation</vt:lpstr>
      <vt:lpstr>Architectures for Different kinds of inputs</vt:lpstr>
      <vt:lpstr>Architectures for Different kinds of inputs</vt:lpstr>
      <vt:lpstr>Supervised Machine Learning</vt:lpstr>
      <vt:lpstr>Learning without Labels</vt:lpstr>
      <vt:lpstr>Learning without Labels</vt:lpstr>
      <vt:lpstr>Learning without Labels</vt:lpstr>
      <vt:lpstr>Xor Perceptrons</vt:lpstr>
      <vt:lpstr>Perceptron Not Gate</vt:lpstr>
      <vt:lpstr>And Gate Perceptron</vt:lpstr>
      <vt:lpstr>Or Gate Perceptron</vt:lpstr>
      <vt:lpstr>XOr Gate Perceptron</vt:lpstr>
      <vt:lpstr>PowerPoint Presentation</vt:lpstr>
      <vt:lpstr>Using one hidden layer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DS100 Principles and Techniques of Data Science TA Info Session</dc:title>
  <dc:creator>Joseph Gonzalez</dc:creator>
  <cp:lastModifiedBy>Joseph Gonzalez</cp:lastModifiedBy>
  <cp:revision>696</cp:revision>
  <cp:lastPrinted>2019-01-28T16:09:18Z</cp:lastPrinted>
  <dcterms:created xsi:type="dcterms:W3CDTF">2016-10-21T21:56:42Z</dcterms:created>
  <dcterms:modified xsi:type="dcterms:W3CDTF">2019-01-30T16:59:48Z</dcterms:modified>
</cp:coreProperties>
</file>

<file path=docProps/thumbnail.jpeg>
</file>